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3"/>
  </p:notesMasterIdLst>
  <p:handoutMasterIdLst>
    <p:handoutMasterId r:id="rId44"/>
  </p:handoutMasterIdLst>
  <p:sldIdLst>
    <p:sldId id="683" r:id="rId2"/>
    <p:sldId id="699" r:id="rId3"/>
    <p:sldId id="700" r:id="rId4"/>
    <p:sldId id="664" r:id="rId5"/>
    <p:sldId id="702" r:id="rId6"/>
    <p:sldId id="703" r:id="rId7"/>
    <p:sldId id="701" r:id="rId8"/>
    <p:sldId id="704" r:id="rId9"/>
    <p:sldId id="705" r:id="rId10"/>
    <p:sldId id="706" r:id="rId11"/>
    <p:sldId id="707" r:id="rId12"/>
    <p:sldId id="708" r:id="rId13"/>
    <p:sldId id="709" r:id="rId14"/>
    <p:sldId id="710" r:id="rId15"/>
    <p:sldId id="711" r:id="rId16"/>
    <p:sldId id="712" r:id="rId17"/>
    <p:sldId id="723" r:id="rId18"/>
    <p:sldId id="724" r:id="rId19"/>
    <p:sldId id="725" r:id="rId20"/>
    <p:sldId id="726" r:id="rId21"/>
    <p:sldId id="727" r:id="rId22"/>
    <p:sldId id="728" r:id="rId23"/>
    <p:sldId id="713" r:id="rId24"/>
    <p:sldId id="729" r:id="rId25"/>
    <p:sldId id="730" r:id="rId26"/>
    <p:sldId id="733" r:id="rId27"/>
    <p:sldId id="731" r:id="rId28"/>
    <p:sldId id="732" r:id="rId29"/>
    <p:sldId id="735" r:id="rId30"/>
    <p:sldId id="734" r:id="rId31"/>
    <p:sldId id="717" r:id="rId32"/>
    <p:sldId id="718" r:id="rId33"/>
    <p:sldId id="736" r:id="rId34"/>
    <p:sldId id="737" r:id="rId35"/>
    <p:sldId id="738" r:id="rId36"/>
    <p:sldId id="739" r:id="rId37"/>
    <p:sldId id="719" r:id="rId38"/>
    <p:sldId id="720" r:id="rId39"/>
    <p:sldId id="721" r:id="rId40"/>
    <p:sldId id="722" r:id="rId41"/>
    <p:sldId id="607"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93750"/>
  </p:normalViewPr>
  <p:slideViewPr>
    <p:cSldViewPr>
      <p:cViewPr varScale="1">
        <p:scale>
          <a:sx n="106" d="100"/>
          <a:sy n="106" d="100"/>
        </p:scale>
        <p:origin x="154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F49C6E-0565-0140-95DE-2C422F817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1C835FAA-F0D9-4D4B-A395-056EB5F93E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charset="0"/>
                <a:ea typeface="ＭＳ Ｐゴシック" charset="-128"/>
              </a:defRPr>
            </a:lvl1pPr>
          </a:lstStyle>
          <a:p>
            <a:pPr>
              <a:defRPr/>
            </a:pPr>
            <a:fld id="{442D3220-DADB-5C46-A4F4-D21A77A46F26}" type="datetimeFigureOut">
              <a:rPr lang="en-US"/>
              <a:pPr>
                <a:defRPr/>
              </a:pPr>
              <a:t>1/28/20</a:t>
            </a:fld>
            <a:endParaRPr lang="en-US"/>
          </a:p>
        </p:txBody>
      </p:sp>
      <p:sp>
        <p:nvSpPr>
          <p:cNvPr id="4" name="Footer Placeholder 3">
            <a:extLst>
              <a:ext uri="{FF2B5EF4-FFF2-40B4-BE49-F238E27FC236}">
                <a16:creationId xmlns:a16="http://schemas.microsoft.com/office/drawing/2014/main" id="{2533FE64-DE38-334C-8C82-1422C457AB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E96F50F-BEFA-6F41-AD98-41C5406E8F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ＭＳ Ｐゴシック" charset="-128"/>
              </a:defRPr>
            </a:lvl1pPr>
          </a:lstStyle>
          <a:p>
            <a:pPr>
              <a:defRPr/>
            </a:pPr>
            <a:fld id="{9CB5E5AC-41B5-CD48-9E59-C58F3868F27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68A609-4173-8A47-9C4B-CB6DC66090E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3" name="Date Placeholder 2">
            <a:extLst>
              <a:ext uri="{FF2B5EF4-FFF2-40B4-BE49-F238E27FC236}">
                <a16:creationId xmlns:a16="http://schemas.microsoft.com/office/drawing/2014/main" id="{F531EE40-5027-4C42-BDEC-50310D0C4FA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defRPr>
            </a:lvl1pPr>
          </a:lstStyle>
          <a:p>
            <a:pPr>
              <a:defRPr/>
            </a:pPr>
            <a:fld id="{9484DE95-2B65-944F-A2C3-F0112928DAC8}" type="datetime1">
              <a:rPr lang="en-US" altLang="x-none"/>
              <a:pPr>
                <a:defRPr/>
              </a:pPr>
              <a:t>1/28/20</a:t>
            </a:fld>
            <a:endParaRPr lang="en-US" altLang="x-none"/>
          </a:p>
        </p:txBody>
      </p:sp>
      <p:sp>
        <p:nvSpPr>
          <p:cNvPr id="4" name="Slide Image Placeholder 3">
            <a:extLst>
              <a:ext uri="{FF2B5EF4-FFF2-40B4-BE49-F238E27FC236}">
                <a16:creationId xmlns:a16="http://schemas.microsoft.com/office/drawing/2014/main" id="{3411E550-4FF2-D646-A9AB-F06AB0C257E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8A3C9FD5-CB80-574E-9755-72CA1057CD4D}"/>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AT" altLang="x-none" noProof="0"/>
              <a:t>Click to edit Master text styles</a:t>
            </a:r>
          </a:p>
          <a:p>
            <a:pPr lvl="1"/>
            <a:r>
              <a:rPr lang="de-AT" altLang="x-none" noProof="0"/>
              <a:t>Second level</a:t>
            </a:r>
          </a:p>
          <a:p>
            <a:pPr lvl="2"/>
            <a:r>
              <a:rPr lang="de-AT" altLang="x-none" noProof="0"/>
              <a:t>Third level</a:t>
            </a:r>
          </a:p>
          <a:p>
            <a:pPr lvl="3"/>
            <a:r>
              <a:rPr lang="de-AT" altLang="x-none" noProof="0"/>
              <a:t>Fourth level</a:t>
            </a:r>
          </a:p>
          <a:p>
            <a:pPr lvl="4"/>
            <a:r>
              <a:rPr lang="de-AT" altLang="x-none" noProof="0"/>
              <a:t>Fifth level</a:t>
            </a:r>
            <a:endParaRPr lang="en-US" altLang="x-none" noProof="0"/>
          </a:p>
        </p:txBody>
      </p:sp>
      <p:sp>
        <p:nvSpPr>
          <p:cNvPr id="6" name="Footer Placeholder 5">
            <a:extLst>
              <a:ext uri="{FF2B5EF4-FFF2-40B4-BE49-F238E27FC236}">
                <a16:creationId xmlns:a16="http://schemas.microsoft.com/office/drawing/2014/main" id="{D4D2C6C8-0CA5-3B41-8F1E-216B3CEF26E5}"/>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D759A8DE-0ECA-8A42-B103-116B8C977F0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00C55CA6-1953-2543-A4E0-BF40A20D8AC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F0E2081-E08C-944D-9035-8763057305F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9F02828-3F78-E848-A883-2CDFE7DA7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Qualitative differences between fixed selection coefficient and truncation selection on a quantitative trait. A focal QTL exhibits fundamentally different behavior under a constant selection coefficient, compared to truncation selection on a quantitative trait. Shown are allele frequency trajectories (A) and realized selection coefficient distributions (B) of a locus under two different selection coefficients (0.2, 0.3) (</a:t>
            </a:r>
            <a:r>
              <a:rPr lang="en-US" altLang="en-US" i="1">
                <a:ea typeface="ＭＳ Ｐゴシック" panose="020B0600070205080204" pitchFamily="34" charset="-128"/>
              </a:rPr>
              <a:t>N = 1000, 80 generations) </a:t>
            </a:r>
            <a:r>
              <a:rPr lang="en-US" altLang="en-US">
                <a:ea typeface="ＭＳ Ｐゴシック" panose="020B0600070205080204" pitchFamily="34" charset="-128"/>
              </a:rPr>
              <a:t>C and D show the same for a focal QTL (effect sizes 0.1, 0.3) under truncation selection on the trait (</a:t>
            </a:r>
            <a:r>
              <a:rPr lang="en-US" altLang="en-US" i="1">
                <a:ea typeface="ＭＳ Ｐゴシック" panose="020B0600070205080204" pitchFamily="34" charset="-128"/>
              </a:rPr>
              <a:t>N = 5000,  selected, 80 generations, 100 QTL, , ).</a:t>
            </a:r>
          </a:p>
          <a:p>
            <a:endParaRPr lang="en-US" altLang="en-US" i="1">
              <a:ea typeface="ＭＳ Ｐゴシック" panose="020B0600070205080204" pitchFamily="34" charset="-128"/>
            </a:endParaRPr>
          </a:p>
          <a:p>
            <a:r>
              <a:rPr lang="en-US" altLang="en-US">
                <a:ea typeface="ＭＳ Ｐゴシック" panose="020B0600070205080204" pitchFamily="34" charset="-128"/>
              </a:rPr>
              <a:t>In addition, once an allele with a constant selection coefficient reaches high frequency, it only gradually increases in the final generations before finally going to fixation. In contrast, the focal QTL under truncation selection tended to become fixed quickly after reaching high frequency in the population. This behavior is not surprising, because after a few generations of selection, the upper tail of the population trait value distribution is highly enriched for individuals carrying high-effect variants.</a:t>
            </a:r>
          </a:p>
        </p:txBody>
      </p:sp>
      <p:sp>
        <p:nvSpPr>
          <p:cNvPr id="47108" name="Slide Number Placeholder 3">
            <a:extLst>
              <a:ext uri="{FF2B5EF4-FFF2-40B4-BE49-F238E27FC236}">
                <a16:creationId xmlns:a16="http://schemas.microsoft.com/office/drawing/2014/main" id="{1D24BED6-AE10-1F4A-9907-D6F2089980A0}"/>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37931725" indent="-37474525" eaLnBrk="0" hangingPunct="0">
              <a:defRPr sz="2400">
                <a:solidFill>
                  <a:schemeClr val="tx1"/>
                </a:solidFill>
                <a:latin typeface="Times" pitchFamily="2" charset="0"/>
                <a:ea typeface="ＭＳ Ｐゴシック" panose="020B0600070205080204" pitchFamily="34" charset="-128"/>
              </a:defRPr>
            </a:lvl2pPr>
            <a:lvl3pPr eaLnBrk="0" hangingPunct="0">
              <a:defRPr sz="2400">
                <a:solidFill>
                  <a:schemeClr val="tx1"/>
                </a:solidFill>
                <a:latin typeface="Times" pitchFamily="2" charset="0"/>
                <a:ea typeface="ＭＳ Ｐゴシック" panose="020B0600070205080204" pitchFamily="34" charset="-128"/>
              </a:defRPr>
            </a:lvl3pPr>
            <a:lvl4pPr eaLnBrk="0" hangingPunct="0">
              <a:defRPr sz="2400">
                <a:solidFill>
                  <a:schemeClr val="tx1"/>
                </a:solidFill>
                <a:latin typeface="Times" pitchFamily="2" charset="0"/>
                <a:ea typeface="ＭＳ Ｐゴシック" panose="020B0600070205080204" pitchFamily="34" charset="-128"/>
              </a:defRPr>
            </a:lvl4pPr>
            <a:lvl5pPr eaLnBrk="0" hangingPunct="0">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F47FE3F-C8F6-864F-94A0-FA919C7122C3}" type="slidenum">
              <a:rPr lang="en-US" altLang="en-US" sz="1200"/>
              <a:pPr/>
              <a:t>18</a:t>
            </a:fld>
            <a:endParaRPr lang="en-US" altLang="en-US" sz="1200"/>
          </a:p>
        </p:txBody>
      </p:sp>
    </p:spTree>
    <p:extLst>
      <p:ext uri="{BB962C8B-B14F-4D97-AF65-F5344CB8AC3E}">
        <p14:creationId xmlns:p14="http://schemas.microsoft.com/office/powerpoint/2010/main" val="301318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7331AC4-0F5B-BB4E-A5F5-A3EA932D735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388D6A0-B126-0641-AECA-AEE926CDC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One particularly interesting finding was that under strong selection, power can actually decrease with the number of generations, depending on the false-positive rate threshold chosen (for example,  or  selected, at false-positive rate 0.01 in Figure 9). In these scenarios, most of the QTL have differentiated by generation 20 (&gt; of the genetic variance was detected at false-positive rate 1%). However, the lower effective population size induced by strong selection results in the fixation of many neutral variants, which are then falsely detected as QTL</a:t>
            </a:r>
          </a:p>
          <a:p>
            <a:r>
              <a:rPr lang="en-US" altLang="en-US">
                <a:ea typeface="ＭＳ Ｐゴシック" panose="020B0600070205080204" pitchFamily="34" charset="-128"/>
              </a:rPr>
              <a:t>Conversely, by lowering the selection pressure ( selected each generation) the maximum power is actually increased. In addition, letting the experiment run for a greater number of generations at this lower selection pressure increases the maximum power attained.</a:t>
            </a:r>
          </a:p>
          <a:p>
            <a:r>
              <a:rPr lang="en-US" altLang="en-US">
                <a:ea typeface="ＭＳ Ｐゴシック" panose="020B0600070205080204" pitchFamily="34" charset="-128"/>
              </a:rPr>
              <a:t>These observations suggest that recombination plays a large role in the power to detect and localize QTL: reducing the selection pressure and increasing the number of generations should allow more recombination, which reduces linkage disequilibrium between QTL and neighboring neutral variants. Increased recombination will also reduce interference between QTL, which should allow lower-effect QTL to be selected and detected. This led us to investigate the effects of recombination further in our subsequent analyses.</a:t>
            </a:r>
          </a:p>
        </p:txBody>
      </p:sp>
      <p:sp>
        <p:nvSpPr>
          <p:cNvPr id="53252" name="Slide Number Placeholder 3">
            <a:extLst>
              <a:ext uri="{FF2B5EF4-FFF2-40B4-BE49-F238E27FC236}">
                <a16:creationId xmlns:a16="http://schemas.microsoft.com/office/drawing/2014/main" id="{58FAC36E-9DC7-B644-8A29-683FB71B51B5}"/>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Times" pitchFamily="2" charset="0"/>
                <a:ea typeface="ＭＳ Ｐゴシック" panose="020B0600070205080204" pitchFamily="34" charset="-128"/>
              </a:defRPr>
            </a:lvl1pPr>
            <a:lvl2pPr marL="37931725" indent="-37474525" eaLnBrk="0" hangingPunct="0">
              <a:defRPr sz="2400">
                <a:solidFill>
                  <a:schemeClr val="tx1"/>
                </a:solidFill>
                <a:latin typeface="Times" pitchFamily="2" charset="0"/>
                <a:ea typeface="ＭＳ Ｐゴシック" panose="020B0600070205080204" pitchFamily="34" charset="-128"/>
              </a:defRPr>
            </a:lvl2pPr>
            <a:lvl3pPr eaLnBrk="0" hangingPunct="0">
              <a:defRPr sz="2400">
                <a:solidFill>
                  <a:schemeClr val="tx1"/>
                </a:solidFill>
                <a:latin typeface="Times" pitchFamily="2" charset="0"/>
                <a:ea typeface="ＭＳ Ｐゴシック" panose="020B0600070205080204" pitchFamily="34" charset="-128"/>
              </a:defRPr>
            </a:lvl3pPr>
            <a:lvl4pPr eaLnBrk="0" hangingPunct="0">
              <a:defRPr sz="2400">
                <a:solidFill>
                  <a:schemeClr val="tx1"/>
                </a:solidFill>
                <a:latin typeface="Times" pitchFamily="2" charset="0"/>
                <a:ea typeface="ＭＳ Ｐゴシック" panose="020B0600070205080204" pitchFamily="34" charset="-128"/>
              </a:defRPr>
            </a:lvl4pPr>
            <a:lvl5pPr eaLnBrk="0" hangingPunct="0">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7FDC9B5-A075-DF48-95C2-64D5461564FA}" type="slidenum">
              <a:rPr lang="en-US" altLang="en-US" sz="1200"/>
              <a:pPr/>
              <a:t>22</a:t>
            </a:fld>
            <a:endParaRPr lang="en-US" altLang="en-US" sz="1200"/>
          </a:p>
        </p:txBody>
      </p:sp>
    </p:spTree>
    <p:extLst>
      <p:ext uri="{BB962C8B-B14F-4D97-AF65-F5344CB8AC3E}">
        <p14:creationId xmlns:p14="http://schemas.microsoft.com/office/powerpoint/2010/main" val="269145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de-A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a:t>Click to edit Master subtitle style</a:t>
            </a:r>
            <a:endParaRPr lang="en-US"/>
          </a:p>
        </p:txBody>
      </p:sp>
    </p:spTree>
    <p:extLst>
      <p:ext uri="{BB962C8B-B14F-4D97-AF65-F5344CB8AC3E}">
        <p14:creationId xmlns:p14="http://schemas.microsoft.com/office/powerpoint/2010/main" val="84461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Tree>
    <p:extLst>
      <p:ext uri="{BB962C8B-B14F-4D97-AF65-F5344CB8AC3E}">
        <p14:creationId xmlns:p14="http://schemas.microsoft.com/office/powerpoint/2010/main" val="407213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076450" cy="6477000"/>
          </a:xfrm>
        </p:spPr>
        <p:txBody>
          <a:bodyPr vert="eaVert"/>
          <a:lstStyle/>
          <a:p>
            <a:r>
              <a:rPr lang="de-AT"/>
              <a:t>Click to edit Master title style</a:t>
            </a:r>
            <a:endParaRPr lang="en-US"/>
          </a:p>
        </p:txBody>
      </p:sp>
      <p:sp>
        <p:nvSpPr>
          <p:cNvPr id="3" name="Vertical Text Placeholder 2"/>
          <p:cNvSpPr>
            <a:spLocks noGrp="1"/>
          </p:cNvSpPr>
          <p:nvPr>
            <p:ph type="body" orient="vert" idx="1"/>
          </p:nvPr>
        </p:nvSpPr>
        <p:spPr>
          <a:xfrm>
            <a:off x="419101" y="0"/>
            <a:ext cx="6076950" cy="6477000"/>
          </a:xfrm>
        </p:spPr>
        <p:txBody>
          <a:bodyPr vert="eaVert"/>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Tree>
    <p:extLst>
      <p:ext uri="{BB962C8B-B14F-4D97-AF65-F5344CB8AC3E}">
        <p14:creationId xmlns:p14="http://schemas.microsoft.com/office/powerpoint/2010/main" val="232426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en-US"/>
          </a:p>
        </p:txBody>
      </p:sp>
      <p:sp>
        <p:nvSpPr>
          <p:cNvPr id="3" name="Content Placeholder 2"/>
          <p:cNvSpPr>
            <a:spLocks noGrp="1"/>
          </p:cNvSpPr>
          <p:nvPr>
            <p:ph idx="1"/>
          </p:nvPr>
        </p:nvSpPr>
        <p:spPr/>
        <p:txBody>
          <a:body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Tree>
    <p:extLst>
      <p:ext uri="{BB962C8B-B14F-4D97-AF65-F5344CB8AC3E}">
        <p14:creationId xmlns:p14="http://schemas.microsoft.com/office/powerpoint/2010/main" val="21969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de-A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a:t>Click to edit Master text styles</a:t>
            </a:r>
          </a:p>
        </p:txBody>
      </p:sp>
    </p:spTree>
    <p:extLst>
      <p:ext uri="{BB962C8B-B14F-4D97-AF65-F5344CB8AC3E}">
        <p14:creationId xmlns:p14="http://schemas.microsoft.com/office/powerpoint/2010/main" val="274366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en-US"/>
          </a:p>
        </p:txBody>
      </p:sp>
      <p:sp>
        <p:nvSpPr>
          <p:cNvPr id="3" name="Content Placeholder 2"/>
          <p:cNvSpPr>
            <a:spLocks noGrp="1"/>
          </p:cNvSpPr>
          <p:nvPr>
            <p:ph sz="half" idx="1"/>
          </p:nvPr>
        </p:nvSpPr>
        <p:spPr>
          <a:xfrm>
            <a:off x="419100" y="16002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
        <p:nvSpPr>
          <p:cNvPr id="4" name="Content Placeholder 3"/>
          <p:cNvSpPr>
            <a:spLocks noGrp="1"/>
          </p:cNvSpPr>
          <p:nvPr>
            <p:ph sz="half" idx="2"/>
          </p:nvPr>
        </p:nvSpPr>
        <p:spPr>
          <a:xfrm>
            <a:off x="4648200" y="16002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Tree>
    <p:extLst>
      <p:ext uri="{BB962C8B-B14F-4D97-AF65-F5344CB8AC3E}">
        <p14:creationId xmlns:p14="http://schemas.microsoft.com/office/powerpoint/2010/main" val="211660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A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Tree>
    <p:extLst>
      <p:ext uri="{BB962C8B-B14F-4D97-AF65-F5344CB8AC3E}">
        <p14:creationId xmlns:p14="http://schemas.microsoft.com/office/powerpoint/2010/main" val="17842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Click to edit Master title style</a:t>
            </a:r>
            <a:endParaRPr lang="en-US"/>
          </a:p>
        </p:txBody>
      </p:sp>
    </p:spTree>
    <p:extLst>
      <p:ext uri="{BB962C8B-B14F-4D97-AF65-F5344CB8AC3E}">
        <p14:creationId xmlns:p14="http://schemas.microsoft.com/office/powerpoint/2010/main" val="24949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79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Tree>
    <p:extLst>
      <p:ext uri="{BB962C8B-B14F-4D97-AF65-F5344CB8AC3E}">
        <p14:creationId xmlns:p14="http://schemas.microsoft.com/office/powerpoint/2010/main" val="105847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Click to edit Master text styles</a:t>
            </a:r>
          </a:p>
        </p:txBody>
      </p:sp>
    </p:spTree>
    <p:extLst>
      <p:ext uri="{BB962C8B-B14F-4D97-AF65-F5344CB8AC3E}">
        <p14:creationId xmlns:p14="http://schemas.microsoft.com/office/powerpoint/2010/main" val="4913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0A8FBC2-04C2-4E41-BE9B-D8CEC3B59763}"/>
              </a:ext>
            </a:extLst>
          </p:cNvPr>
          <p:cNvSpPr>
            <a:spLocks noGrp="1" noChangeArrowheads="1"/>
          </p:cNvSpPr>
          <p:nvPr>
            <p:ph type="title"/>
          </p:nvPr>
        </p:nvSpPr>
        <p:spPr bwMode="auto">
          <a:xfrm>
            <a:off x="228600" y="0"/>
            <a:ext cx="86868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Mastertitelformat bearbeiten</a:t>
            </a:r>
          </a:p>
        </p:txBody>
      </p:sp>
      <p:sp>
        <p:nvSpPr>
          <p:cNvPr id="1027" name="Rectangle 3">
            <a:extLst>
              <a:ext uri="{FF2B5EF4-FFF2-40B4-BE49-F238E27FC236}">
                <a16:creationId xmlns:a16="http://schemas.microsoft.com/office/drawing/2014/main" id="{85608EA0-0428-7D47-9067-6F3AB5B61930}"/>
              </a:ext>
            </a:extLst>
          </p:cNvPr>
          <p:cNvSpPr>
            <a:spLocks noGrp="1" noChangeArrowheads="1"/>
          </p:cNvSpPr>
          <p:nvPr>
            <p:ph type="body" idx="1"/>
          </p:nvPr>
        </p:nvSpPr>
        <p:spPr bwMode="auto">
          <a:xfrm>
            <a:off x="362804" y="1456928"/>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err="1"/>
              <a:t>Mastertextformat</a:t>
            </a:r>
            <a:r>
              <a:rPr lang="en-US" altLang="en-US" dirty="0"/>
              <a:t> </a:t>
            </a:r>
            <a:r>
              <a:rPr lang="en-US" altLang="en-US" dirty="0" err="1"/>
              <a:t>bearbeiten</a:t>
            </a:r>
            <a:endParaRPr lang="en-US" altLang="en-US" dirty="0"/>
          </a:p>
          <a:p>
            <a:pPr lvl="1"/>
            <a:r>
              <a:rPr lang="en-US" altLang="en-US" dirty="0" err="1"/>
              <a:t>Zweite</a:t>
            </a:r>
            <a:r>
              <a:rPr lang="en-US" altLang="en-US" dirty="0"/>
              <a:t> </a:t>
            </a:r>
            <a:r>
              <a:rPr lang="en-US" altLang="en-US" dirty="0" err="1"/>
              <a:t>Ebene</a:t>
            </a:r>
            <a:endParaRPr lang="en-US" altLang="en-US" dirty="0"/>
          </a:p>
          <a:p>
            <a:pPr lvl="2"/>
            <a:r>
              <a:rPr lang="en-US" altLang="en-US" dirty="0" err="1"/>
              <a:t>Dritte</a:t>
            </a:r>
            <a:r>
              <a:rPr lang="en-US" altLang="en-US" dirty="0"/>
              <a:t> </a:t>
            </a:r>
            <a:r>
              <a:rPr lang="en-US" altLang="en-US" dirty="0" err="1"/>
              <a:t>Ebene</a:t>
            </a:r>
            <a:endParaRPr lang="en-US" altLang="en-US" dirty="0"/>
          </a:p>
          <a:p>
            <a:pPr lvl="3"/>
            <a:r>
              <a:rPr lang="en-US" altLang="en-US" dirty="0" err="1"/>
              <a:t>Vierte</a:t>
            </a:r>
            <a:r>
              <a:rPr lang="en-US" altLang="en-US" dirty="0"/>
              <a:t> </a:t>
            </a:r>
            <a:r>
              <a:rPr lang="en-US" altLang="en-US" dirty="0" err="1"/>
              <a:t>Ebene</a:t>
            </a:r>
            <a:endParaRPr lang="en-US" altLang="en-US" dirty="0"/>
          </a:p>
          <a:p>
            <a:pPr lvl="4"/>
            <a:r>
              <a:rPr lang="en-US" altLang="en-US" dirty="0" err="1"/>
              <a:t>Vierte</a:t>
            </a:r>
            <a:r>
              <a:rPr lang="en-US" altLang="en-US" dirty="0"/>
              <a:t> </a:t>
            </a:r>
            <a:r>
              <a:rPr lang="en-US" altLang="en-US" dirty="0" err="1"/>
              <a:t>Ebene</a:t>
            </a:r>
            <a:endParaRPr lang="en-US" altLang="en-US" dirty="0"/>
          </a:p>
        </p:txBody>
      </p:sp>
      <p:pic>
        <p:nvPicPr>
          <p:cNvPr id="1028" name="Picture 3" descr="vetmed_logo_RGB.jpg">
            <a:extLst>
              <a:ext uri="{FF2B5EF4-FFF2-40B4-BE49-F238E27FC236}">
                <a16:creationId xmlns:a16="http://schemas.microsoft.com/office/drawing/2014/main" id="{336C963F-95B0-D54D-8E84-165DEAAFBB33}"/>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rcRect/>
          <a:stretch>
            <a:fillRect/>
          </a:stretch>
        </p:blipFill>
        <p:spPr bwMode="auto">
          <a:xfrm>
            <a:off x="152400" y="6248400"/>
            <a:ext cx="2328863" cy="544513"/>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logo_PG.jpg">
            <a:extLst>
              <a:ext uri="{FF2B5EF4-FFF2-40B4-BE49-F238E27FC236}">
                <a16:creationId xmlns:a16="http://schemas.microsoft.com/office/drawing/2014/main" id="{B3DD5436-7221-E04E-916E-0070E0BFA4DA}"/>
              </a:ext>
            </a:extLst>
          </p:cNvPr>
          <p:cNvPicPr>
            <a:picLocks noChangeAspect="1"/>
          </p:cNvPicPr>
          <p:nvPr userDrawn="1"/>
        </p:nvPicPr>
        <p:blipFill>
          <a:blip r:embed="rId14">
            <a:alphaModFix amt="20000"/>
            <a:extLst>
              <a:ext uri="{28A0092B-C50C-407E-A947-70E740481C1C}">
                <a14:useLocalDpi xmlns:a14="http://schemas.microsoft.com/office/drawing/2010/main" val="0"/>
              </a:ext>
            </a:extLst>
          </a:blip>
          <a:srcRect/>
          <a:stretch>
            <a:fillRect/>
          </a:stretch>
        </p:blipFill>
        <p:spPr bwMode="auto">
          <a:xfrm>
            <a:off x="8229600" y="6019800"/>
            <a:ext cx="798513" cy="80168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200">
          <a:solidFill>
            <a:srgbClr val="A01646"/>
          </a:solidFill>
          <a:effectLst>
            <a:outerShdw blurRad="38100" dist="38100" dir="2700000" algn="tl">
              <a:srgbClr val="DDDDDD"/>
            </a:outerShdw>
          </a:effectLst>
          <a:latin typeface="Arial"/>
          <a:ea typeface="ＭＳ Ｐゴシック" charset="-128"/>
          <a:cs typeface="Arial"/>
        </a:defRPr>
      </a:lvl1pPr>
      <a:lvl2pPr algn="ctr" rtl="0" eaLnBrk="0" fontAlgn="base" hangingPunct="0">
        <a:spcBef>
          <a:spcPct val="0"/>
        </a:spcBef>
        <a:spcAft>
          <a:spcPct val="0"/>
        </a:spcAft>
        <a:defRPr sz="3200">
          <a:solidFill>
            <a:srgbClr val="A01646"/>
          </a:solidFill>
          <a:effectLst>
            <a:outerShdw blurRad="38100" dist="38100" dir="2700000" algn="tl">
              <a:srgbClr val="DDDDDD"/>
            </a:outerShdw>
          </a:effectLst>
          <a:latin typeface="Arial" charset="0"/>
          <a:ea typeface="ＭＳ Ｐゴシック" charset="-128"/>
          <a:cs typeface="Arial" charset="0"/>
        </a:defRPr>
      </a:lvl2pPr>
      <a:lvl3pPr algn="ctr" rtl="0" eaLnBrk="0" fontAlgn="base" hangingPunct="0">
        <a:spcBef>
          <a:spcPct val="0"/>
        </a:spcBef>
        <a:spcAft>
          <a:spcPct val="0"/>
        </a:spcAft>
        <a:defRPr sz="3200">
          <a:solidFill>
            <a:srgbClr val="A01646"/>
          </a:solidFill>
          <a:effectLst>
            <a:outerShdw blurRad="38100" dist="38100" dir="2700000" algn="tl">
              <a:srgbClr val="DDDDDD"/>
            </a:outerShdw>
          </a:effectLst>
          <a:latin typeface="Arial" charset="0"/>
          <a:ea typeface="ＭＳ Ｐゴシック" charset="-128"/>
          <a:cs typeface="Arial" charset="0"/>
        </a:defRPr>
      </a:lvl3pPr>
      <a:lvl4pPr algn="ctr" rtl="0" eaLnBrk="0" fontAlgn="base" hangingPunct="0">
        <a:spcBef>
          <a:spcPct val="0"/>
        </a:spcBef>
        <a:spcAft>
          <a:spcPct val="0"/>
        </a:spcAft>
        <a:defRPr sz="3200">
          <a:solidFill>
            <a:srgbClr val="A01646"/>
          </a:solidFill>
          <a:effectLst>
            <a:outerShdw blurRad="38100" dist="38100" dir="2700000" algn="tl">
              <a:srgbClr val="DDDDDD"/>
            </a:outerShdw>
          </a:effectLst>
          <a:latin typeface="Arial" charset="0"/>
          <a:ea typeface="ＭＳ Ｐゴシック" charset="-128"/>
          <a:cs typeface="Arial" charset="0"/>
        </a:defRPr>
      </a:lvl4pPr>
      <a:lvl5pPr algn="ctr" rtl="0" eaLnBrk="0" fontAlgn="base" hangingPunct="0">
        <a:spcBef>
          <a:spcPct val="0"/>
        </a:spcBef>
        <a:spcAft>
          <a:spcPct val="0"/>
        </a:spcAft>
        <a:defRPr sz="3200">
          <a:solidFill>
            <a:srgbClr val="A01646"/>
          </a:solidFill>
          <a:effectLst>
            <a:outerShdw blurRad="38100" dist="38100" dir="2700000" algn="tl">
              <a:srgbClr val="DDDDDD"/>
            </a:outerShdw>
          </a:effectLst>
          <a:latin typeface="Arial" charset="0"/>
          <a:ea typeface="ＭＳ Ｐゴシック" charset="-128"/>
          <a:cs typeface="Arial" charset="0"/>
        </a:defRPr>
      </a:lvl5pPr>
      <a:lvl6pPr marL="457200" algn="ctr" rtl="0" eaLnBrk="0" fontAlgn="base" hangingPunct="0">
        <a:spcBef>
          <a:spcPct val="0"/>
        </a:spcBef>
        <a:spcAft>
          <a:spcPct val="0"/>
        </a:spcAft>
        <a:defRPr sz="3200">
          <a:solidFill>
            <a:srgbClr val="0000FF"/>
          </a:solidFill>
          <a:effectLst>
            <a:outerShdw blurRad="38100" dist="38100" dir="2700000" algn="tl">
              <a:srgbClr val="DDDDDD"/>
            </a:outerShdw>
          </a:effectLst>
          <a:latin typeface="Comic Sans MS" charset="0"/>
        </a:defRPr>
      </a:lvl6pPr>
      <a:lvl7pPr marL="914400" algn="ctr" rtl="0" eaLnBrk="0" fontAlgn="base" hangingPunct="0">
        <a:spcBef>
          <a:spcPct val="0"/>
        </a:spcBef>
        <a:spcAft>
          <a:spcPct val="0"/>
        </a:spcAft>
        <a:defRPr sz="3200">
          <a:solidFill>
            <a:srgbClr val="0000FF"/>
          </a:solidFill>
          <a:effectLst>
            <a:outerShdw blurRad="38100" dist="38100" dir="2700000" algn="tl">
              <a:srgbClr val="DDDDDD"/>
            </a:outerShdw>
          </a:effectLst>
          <a:latin typeface="Comic Sans MS" charset="0"/>
        </a:defRPr>
      </a:lvl7pPr>
      <a:lvl8pPr marL="1371600" algn="ctr" rtl="0" eaLnBrk="0" fontAlgn="base" hangingPunct="0">
        <a:spcBef>
          <a:spcPct val="0"/>
        </a:spcBef>
        <a:spcAft>
          <a:spcPct val="0"/>
        </a:spcAft>
        <a:defRPr sz="3200">
          <a:solidFill>
            <a:srgbClr val="0000FF"/>
          </a:solidFill>
          <a:effectLst>
            <a:outerShdw blurRad="38100" dist="38100" dir="2700000" algn="tl">
              <a:srgbClr val="DDDDDD"/>
            </a:outerShdw>
          </a:effectLst>
          <a:latin typeface="Comic Sans MS" charset="0"/>
        </a:defRPr>
      </a:lvl8pPr>
      <a:lvl9pPr marL="1828800" algn="ctr" rtl="0" eaLnBrk="0" fontAlgn="base" hangingPunct="0">
        <a:spcBef>
          <a:spcPct val="0"/>
        </a:spcBef>
        <a:spcAft>
          <a:spcPct val="0"/>
        </a:spcAft>
        <a:defRPr sz="3200">
          <a:solidFill>
            <a:srgbClr val="0000FF"/>
          </a:solidFill>
          <a:effectLst>
            <a:outerShdw blurRad="38100" dist="38100" dir="2700000" algn="tl">
              <a:srgbClr val="DDDDDD"/>
            </a:outerShdw>
          </a:effectLst>
          <a:latin typeface="Comic Sans MS" charset="0"/>
        </a:defRPr>
      </a:lvl9pPr>
    </p:titleStyle>
    <p:bodyStyle>
      <a:lvl1pPr marL="342900" indent="-342900" algn="l" rtl="0" eaLnBrk="0" fontAlgn="base" hangingPunct="0">
        <a:spcBef>
          <a:spcPct val="20000"/>
        </a:spcBef>
        <a:spcAft>
          <a:spcPct val="0"/>
        </a:spcAft>
        <a:buSzPct val="90000"/>
        <a:buChar char="•"/>
        <a:defRPr sz="2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000">
          <a:solidFill>
            <a:srgbClr val="666666"/>
          </a:solidFill>
          <a:latin typeface="Arial"/>
          <a:ea typeface="ＭＳ Ｐゴシック" charset="-128"/>
          <a:cs typeface="Arial"/>
        </a:defRPr>
      </a:lvl2pPr>
      <a:lvl3pPr marL="1143000" indent="-228600" algn="l" rtl="0" eaLnBrk="0" fontAlgn="base" hangingPunct="0">
        <a:spcBef>
          <a:spcPct val="20000"/>
        </a:spcBef>
        <a:spcAft>
          <a:spcPct val="0"/>
        </a:spcAft>
        <a:buSzPct val="90000"/>
        <a:buChar char="•"/>
        <a:defRPr>
          <a:solidFill>
            <a:srgbClr val="7F7F7F"/>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1600">
          <a:solidFill>
            <a:srgbClr val="A6A6A6"/>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00E5A-1A2B-1641-A025-9BD694CD87F4}"/>
              </a:ext>
            </a:extLst>
          </p:cNvPr>
          <p:cNvSpPr>
            <a:spLocks noGrp="1"/>
          </p:cNvSpPr>
          <p:nvPr>
            <p:ph type="ctrTitle"/>
          </p:nvPr>
        </p:nvSpPr>
        <p:spPr>
          <a:xfrm>
            <a:off x="685800" y="2435225"/>
            <a:ext cx="7772400" cy="1470025"/>
          </a:xfrm>
        </p:spPr>
        <p:txBody>
          <a:bodyPr/>
          <a:lstStyle/>
          <a:p>
            <a:r>
              <a:rPr lang="en-US" dirty="0">
                <a:effectLst/>
              </a:rPr>
              <a:t>Towards improved experimental design of E&amp;R studies</a:t>
            </a:r>
            <a:endParaRPr lang="en-US" dirty="0"/>
          </a:p>
        </p:txBody>
      </p:sp>
      <p:sp>
        <p:nvSpPr>
          <p:cNvPr id="4098" name="Subtitle 4">
            <a:extLst>
              <a:ext uri="{FF2B5EF4-FFF2-40B4-BE49-F238E27FC236}">
                <a16:creationId xmlns:a16="http://schemas.microsoft.com/office/drawing/2014/main" id="{74D2CDEE-1AB1-4745-A6CE-3C2EA9E103D8}"/>
              </a:ext>
            </a:extLst>
          </p:cNvPr>
          <p:cNvSpPr>
            <a:spLocks noGrp="1"/>
          </p:cNvSpPr>
          <p:nvPr>
            <p:ph type="subTitle" idx="1"/>
          </p:nvPr>
        </p:nvSpPr>
        <p:spPr>
          <a:xfrm>
            <a:off x="1371600" y="4191000"/>
            <a:ext cx="6400800" cy="1752600"/>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Christian Schlötterer</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pic>
        <p:nvPicPr>
          <p:cNvPr id="4099" name="Picture 8" descr="Unknown.jpeg">
            <a:extLst>
              <a:ext uri="{FF2B5EF4-FFF2-40B4-BE49-F238E27FC236}">
                <a16:creationId xmlns:a16="http://schemas.microsoft.com/office/drawing/2014/main" id="{E22AEEB6-B4C7-3647-85ED-19A26C5F83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388"/>
            <a:ext cx="14859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Unknown-1.jpeg">
            <a:extLst>
              <a:ext uri="{FF2B5EF4-FFF2-40B4-BE49-F238E27FC236}">
                <a16:creationId xmlns:a16="http://schemas.microsoft.com/office/drawing/2014/main" id="{5B1207D1-218D-3140-BEB7-ABC44535F8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438"/>
            <a:ext cx="37338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68F2-F0B5-E941-8012-E1BBD6AD43DC}"/>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Number of generations</a:t>
            </a:r>
          </a:p>
        </p:txBody>
      </p:sp>
      <p:sp>
        <p:nvSpPr>
          <p:cNvPr id="23555" name="Content Placeholder 2">
            <a:extLst>
              <a:ext uri="{FF2B5EF4-FFF2-40B4-BE49-F238E27FC236}">
                <a16:creationId xmlns:a16="http://schemas.microsoft.com/office/drawing/2014/main" id="{30474016-96D0-A241-8E46-9C3F4ACD1CA0}"/>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Kofler et al, 2014</a:t>
            </a:r>
          </a:p>
        </p:txBody>
      </p:sp>
      <p:pic>
        <p:nvPicPr>
          <p:cNvPr id="23556" name="Picture 2">
            <a:extLst>
              <a:ext uri="{FF2B5EF4-FFF2-40B4-BE49-F238E27FC236}">
                <a16:creationId xmlns:a16="http://schemas.microsoft.com/office/drawing/2014/main" id="{BEA6F91B-0D84-524D-8E81-BE602065F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6088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62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B7BB-F6D1-FD4E-A868-8283A75BAC6A}"/>
              </a:ext>
            </a:extLst>
          </p:cNvPr>
          <p:cNvSpPr>
            <a:spLocks noGrp="1"/>
          </p:cNvSpPr>
          <p:nvPr>
            <p:ph type="title"/>
          </p:nvPr>
        </p:nvSpPr>
        <p:spPr/>
        <p:txBody>
          <a:bodyPr/>
          <a:lstStyle/>
          <a:p>
            <a:pPr>
              <a:defRPr/>
            </a:pPr>
            <a:r>
              <a:rPr lang="en-US">
                <a:latin typeface="Arial" pitchFamily="-107" charset="0"/>
                <a:ea typeface="ＭＳ Ｐゴシック" pitchFamily="-107" charset="-128"/>
              </a:rPr>
              <a:t>Dominance</a:t>
            </a:r>
          </a:p>
        </p:txBody>
      </p:sp>
      <p:sp>
        <p:nvSpPr>
          <p:cNvPr id="24579" name="Content Placeholder 2">
            <a:extLst>
              <a:ext uri="{FF2B5EF4-FFF2-40B4-BE49-F238E27FC236}">
                <a16:creationId xmlns:a16="http://schemas.microsoft.com/office/drawing/2014/main" id="{23BDC36F-966C-8F4C-B139-6E625FBB8856}"/>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24580" name="Picture 3">
            <a:extLst>
              <a:ext uri="{FF2B5EF4-FFF2-40B4-BE49-F238E27FC236}">
                <a16:creationId xmlns:a16="http://schemas.microsoft.com/office/drawing/2014/main" id="{174A1DE4-7C03-D549-B8CF-B9836F9AE5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4813"/>
            <a:ext cx="91440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a:extLst>
              <a:ext uri="{FF2B5EF4-FFF2-40B4-BE49-F238E27FC236}">
                <a16:creationId xmlns:a16="http://schemas.microsoft.com/office/drawing/2014/main" id="{F1EC03F9-E2AD-B941-94AB-76B78DF0F311}"/>
              </a:ext>
            </a:extLst>
          </p:cNvPr>
          <p:cNvSpPr txBox="1">
            <a:spLocks noChangeArrowheads="1"/>
          </p:cNvSpPr>
          <p:nvPr/>
        </p:nvSpPr>
        <p:spPr bwMode="auto">
          <a:xfrm>
            <a:off x="838200" y="2024063"/>
            <a:ext cx="636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ＭＳ Ｐゴシック" panose="020B0600070205080204" pitchFamily="34" charset="-128"/>
              </a:defRPr>
            </a:lvl1pPr>
            <a:lvl2pPr marL="37931725" indent="-37474525" eaLnBrk="0" hangingPunct="0">
              <a:defRPr sz="2400">
                <a:solidFill>
                  <a:schemeClr val="tx1"/>
                </a:solidFill>
                <a:latin typeface="Times" pitchFamily="2" charset="0"/>
                <a:ea typeface="ＭＳ Ｐゴシック" panose="020B0600070205080204" pitchFamily="34" charset="-128"/>
              </a:defRPr>
            </a:lvl2pPr>
            <a:lvl3pPr eaLnBrk="0" hangingPunct="0">
              <a:defRPr sz="2400">
                <a:solidFill>
                  <a:schemeClr val="tx1"/>
                </a:solidFill>
                <a:latin typeface="Times" pitchFamily="2" charset="0"/>
                <a:ea typeface="ＭＳ Ｐゴシック" panose="020B0600070205080204" pitchFamily="34" charset="-128"/>
              </a:defRPr>
            </a:lvl3pPr>
            <a:lvl4pPr eaLnBrk="0" hangingPunct="0">
              <a:defRPr sz="2400">
                <a:solidFill>
                  <a:schemeClr val="tx1"/>
                </a:solidFill>
                <a:latin typeface="Times" pitchFamily="2" charset="0"/>
                <a:ea typeface="ＭＳ Ｐゴシック" panose="020B0600070205080204" pitchFamily="34" charset="-128"/>
              </a:defRPr>
            </a:lvl4pPr>
            <a:lvl5pPr eaLnBrk="0" hangingPunct="0">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sz="1600"/>
              <a:t>s=0.1</a:t>
            </a:r>
          </a:p>
        </p:txBody>
      </p:sp>
      <p:sp>
        <p:nvSpPr>
          <p:cNvPr id="24582" name="TextBox 5">
            <a:extLst>
              <a:ext uri="{FF2B5EF4-FFF2-40B4-BE49-F238E27FC236}">
                <a16:creationId xmlns:a16="http://schemas.microsoft.com/office/drawing/2014/main" id="{00E321AA-7FB0-DF44-99CC-1E1B16618692}"/>
              </a:ext>
            </a:extLst>
          </p:cNvPr>
          <p:cNvSpPr txBox="1">
            <a:spLocks noChangeArrowheads="1"/>
          </p:cNvSpPr>
          <p:nvPr/>
        </p:nvSpPr>
        <p:spPr bwMode="auto">
          <a:xfrm>
            <a:off x="5334000" y="2024063"/>
            <a:ext cx="838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ＭＳ Ｐゴシック" panose="020B0600070205080204" pitchFamily="34" charset="-128"/>
              </a:defRPr>
            </a:lvl1pPr>
            <a:lvl2pPr marL="37931725" indent="-37474525" eaLnBrk="0" hangingPunct="0">
              <a:defRPr sz="2400">
                <a:solidFill>
                  <a:schemeClr val="tx1"/>
                </a:solidFill>
                <a:latin typeface="Times" pitchFamily="2" charset="0"/>
                <a:ea typeface="ＭＳ Ｐゴシック" panose="020B0600070205080204" pitchFamily="34" charset="-128"/>
              </a:defRPr>
            </a:lvl2pPr>
            <a:lvl3pPr eaLnBrk="0" hangingPunct="0">
              <a:defRPr sz="2400">
                <a:solidFill>
                  <a:schemeClr val="tx1"/>
                </a:solidFill>
                <a:latin typeface="Times" pitchFamily="2" charset="0"/>
                <a:ea typeface="ＭＳ Ｐゴシック" panose="020B0600070205080204" pitchFamily="34" charset="-128"/>
              </a:defRPr>
            </a:lvl3pPr>
            <a:lvl4pPr eaLnBrk="0" hangingPunct="0">
              <a:defRPr sz="2400">
                <a:solidFill>
                  <a:schemeClr val="tx1"/>
                </a:solidFill>
                <a:latin typeface="Times" pitchFamily="2" charset="0"/>
                <a:ea typeface="ＭＳ Ｐゴシック" panose="020B0600070205080204" pitchFamily="34" charset="-128"/>
              </a:defRPr>
            </a:lvl4pPr>
            <a:lvl5pPr eaLnBrk="0" hangingPunct="0">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sz="1600"/>
              <a:t>s=0.025</a:t>
            </a:r>
          </a:p>
        </p:txBody>
      </p:sp>
    </p:spTree>
    <p:extLst>
      <p:ext uri="{BB962C8B-B14F-4D97-AF65-F5344CB8AC3E}">
        <p14:creationId xmlns:p14="http://schemas.microsoft.com/office/powerpoint/2010/main" val="304717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FD72-684D-FE4B-8984-808F55B70630}"/>
              </a:ext>
            </a:extLst>
          </p:cNvPr>
          <p:cNvSpPr>
            <a:spLocks noGrp="1"/>
          </p:cNvSpPr>
          <p:nvPr>
            <p:ph type="title"/>
          </p:nvPr>
        </p:nvSpPr>
        <p:spPr/>
        <p:txBody>
          <a:bodyPr/>
          <a:lstStyle/>
          <a:p>
            <a:pPr>
              <a:defRPr/>
            </a:pPr>
            <a:r>
              <a:rPr lang="en-US">
                <a:latin typeface="Arial" pitchFamily="-107" charset="0"/>
                <a:ea typeface="ＭＳ Ｐゴシック" pitchFamily="-107" charset="-128"/>
              </a:rPr>
              <a:t>Coverage</a:t>
            </a:r>
          </a:p>
        </p:txBody>
      </p:sp>
      <p:sp>
        <p:nvSpPr>
          <p:cNvPr id="25603" name="Content Placeholder 2">
            <a:extLst>
              <a:ext uri="{FF2B5EF4-FFF2-40B4-BE49-F238E27FC236}">
                <a16:creationId xmlns:a16="http://schemas.microsoft.com/office/drawing/2014/main" id="{F506D73A-49F3-4A44-88A3-C00CB6AEC0A1}"/>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25604" name="Picture 3">
            <a:extLst>
              <a:ext uri="{FF2B5EF4-FFF2-40B4-BE49-F238E27FC236}">
                <a16:creationId xmlns:a16="http://schemas.microsoft.com/office/drawing/2014/main" id="{D282B859-B71A-194E-AEC2-B0940CD2FA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8915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a:extLst>
              <a:ext uri="{FF2B5EF4-FFF2-40B4-BE49-F238E27FC236}">
                <a16:creationId xmlns:a16="http://schemas.microsoft.com/office/drawing/2014/main" id="{4569748D-735D-3E4E-9B6E-F89249528D9E}"/>
              </a:ext>
            </a:extLst>
          </p:cNvPr>
          <p:cNvSpPr txBox="1">
            <a:spLocks noChangeArrowheads="1"/>
          </p:cNvSpPr>
          <p:nvPr/>
        </p:nvSpPr>
        <p:spPr bwMode="auto">
          <a:xfrm>
            <a:off x="838200" y="2405063"/>
            <a:ext cx="636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ＭＳ Ｐゴシック" panose="020B0600070205080204" pitchFamily="34" charset="-128"/>
              </a:defRPr>
            </a:lvl1pPr>
            <a:lvl2pPr marL="37931725" indent="-37474525" eaLnBrk="0" hangingPunct="0">
              <a:defRPr sz="2400">
                <a:solidFill>
                  <a:schemeClr val="tx1"/>
                </a:solidFill>
                <a:latin typeface="Times" pitchFamily="2" charset="0"/>
                <a:ea typeface="ＭＳ Ｐゴシック" panose="020B0600070205080204" pitchFamily="34" charset="-128"/>
              </a:defRPr>
            </a:lvl2pPr>
            <a:lvl3pPr eaLnBrk="0" hangingPunct="0">
              <a:defRPr sz="2400">
                <a:solidFill>
                  <a:schemeClr val="tx1"/>
                </a:solidFill>
                <a:latin typeface="Times" pitchFamily="2" charset="0"/>
                <a:ea typeface="ＭＳ Ｐゴシック" panose="020B0600070205080204" pitchFamily="34" charset="-128"/>
              </a:defRPr>
            </a:lvl3pPr>
            <a:lvl4pPr eaLnBrk="0" hangingPunct="0">
              <a:defRPr sz="2400">
                <a:solidFill>
                  <a:schemeClr val="tx1"/>
                </a:solidFill>
                <a:latin typeface="Times" pitchFamily="2" charset="0"/>
                <a:ea typeface="ＭＳ Ｐゴシック" panose="020B0600070205080204" pitchFamily="34" charset="-128"/>
              </a:defRPr>
            </a:lvl4pPr>
            <a:lvl5pPr eaLnBrk="0" hangingPunct="0">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sz="1600"/>
              <a:t>s=0.1</a:t>
            </a:r>
          </a:p>
        </p:txBody>
      </p:sp>
      <p:sp>
        <p:nvSpPr>
          <p:cNvPr id="25606" name="TextBox 5">
            <a:extLst>
              <a:ext uri="{FF2B5EF4-FFF2-40B4-BE49-F238E27FC236}">
                <a16:creationId xmlns:a16="http://schemas.microsoft.com/office/drawing/2014/main" id="{0BC920E8-ECDB-C842-A396-5DD931A42B37}"/>
              </a:ext>
            </a:extLst>
          </p:cNvPr>
          <p:cNvSpPr txBox="1">
            <a:spLocks noChangeArrowheads="1"/>
          </p:cNvSpPr>
          <p:nvPr/>
        </p:nvSpPr>
        <p:spPr bwMode="auto">
          <a:xfrm>
            <a:off x="5334000" y="2405063"/>
            <a:ext cx="838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ＭＳ Ｐゴシック" panose="020B0600070205080204" pitchFamily="34" charset="-128"/>
              </a:defRPr>
            </a:lvl1pPr>
            <a:lvl2pPr marL="37931725" indent="-37474525" eaLnBrk="0" hangingPunct="0">
              <a:defRPr sz="2400">
                <a:solidFill>
                  <a:schemeClr val="tx1"/>
                </a:solidFill>
                <a:latin typeface="Times" pitchFamily="2" charset="0"/>
                <a:ea typeface="ＭＳ Ｐゴシック" panose="020B0600070205080204" pitchFamily="34" charset="-128"/>
              </a:defRPr>
            </a:lvl2pPr>
            <a:lvl3pPr eaLnBrk="0" hangingPunct="0">
              <a:defRPr sz="2400">
                <a:solidFill>
                  <a:schemeClr val="tx1"/>
                </a:solidFill>
                <a:latin typeface="Times" pitchFamily="2" charset="0"/>
                <a:ea typeface="ＭＳ Ｐゴシック" panose="020B0600070205080204" pitchFamily="34" charset="-128"/>
              </a:defRPr>
            </a:lvl3pPr>
            <a:lvl4pPr eaLnBrk="0" hangingPunct="0">
              <a:defRPr sz="2400">
                <a:solidFill>
                  <a:schemeClr val="tx1"/>
                </a:solidFill>
                <a:latin typeface="Times" pitchFamily="2" charset="0"/>
                <a:ea typeface="ＭＳ Ｐゴシック" panose="020B0600070205080204" pitchFamily="34" charset="-128"/>
              </a:defRPr>
            </a:lvl4pPr>
            <a:lvl5pPr eaLnBrk="0" hangingPunct="0">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sz="1600"/>
              <a:t>s=0.025</a:t>
            </a:r>
          </a:p>
        </p:txBody>
      </p:sp>
    </p:spTree>
    <p:extLst>
      <p:ext uri="{BB962C8B-B14F-4D97-AF65-F5344CB8AC3E}">
        <p14:creationId xmlns:p14="http://schemas.microsoft.com/office/powerpoint/2010/main" val="104470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6499-A73C-0941-8D3A-419B560FB058}"/>
              </a:ext>
            </a:extLst>
          </p:cNvPr>
          <p:cNvSpPr>
            <a:spLocks noGrp="1"/>
          </p:cNvSpPr>
          <p:nvPr>
            <p:ph type="title"/>
          </p:nvPr>
        </p:nvSpPr>
        <p:spPr/>
        <p:txBody>
          <a:bodyPr/>
          <a:lstStyle/>
          <a:p>
            <a:pPr>
              <a:defRPr/>
            </a:pPr>
            <a:r>
              <a:rPr lang="en-US">
                <a:latin typeface="Arial" pitchFamily="-107" charset="0"/>
                <a:ea typeface="ＭＳ Ｐゴシック" pitchFamily="-107" charset="-128"/>
              </a:rPr>
              <a:t>Starting allele frequency</a:t>
            </a:r>
          </a:p>
        </p:txBody>
      </p:sp>
      <p:sp>
        <p:nvSpPr>
          <p:cNvPr id="26627" name="Content Placeholder 2">
            <a:extLst>
              <a:ext uri="{FF2B5EF4-FFF2-40B4-BE49-F238E27FC236}">
                <a16:creationId xmlns:a16="http://schemas.microsoft.com/office/drawing/2014/main" id="{47B1E1B7-A9DA-EB45-B739-035FA387F912}"/>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26628" name="Picture 3">
            <a:extLst>
              <a:ext uri="{FF2B5EF4-FFF2-40B4-BE49-F238E27FC236}">
                <a16:creationId xmlns:a16="http://schemas.microsoft.com/office/drawing/2014/main" id="{2B5E3A6E-47DC-3145-B64F-36E050390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0"/>
            <a:ext cx="8839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30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D5A0-68B9-E043-ABBA-A4DB8F75A66B}"/>
              </a:ext>
            </a:extLst>
          </p:cNvPr>
          <p:cNvSpPr>
            <a:spLocks noGrp="1"/>
          </p:cNvSpPr>
          <p:nvPr>
            <p:ph type="ctrTitle"/>
          </p:nvPr>
        </p:nvSpPr>
        <p:spPr>
          <a:xfrm>
            <a:off x="685800" y="2130425"/>
            <a:ext cx="7772400" cy="1470025"/>
          </a:xfrm>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Increasing the power to detect selected loci</a:t>
            </a:r>
          </a:p>
        </p:txBody>
      </p:sp>
      <p:sp>
        <p:nvSpPr>
          <p:cNvPr id="27651" name="Content Placeholder 2">
            <a:extLst>
              <a:ext uri="{FF2B5EF4-FFF2-40B4-BE49-F238E27FC236}">
                <a16:creationId xmlns:a16="http://schemas.microsoft.com/office/drawing/2014/main" id="{AFECB0F4-CE75-C94E-9FCE-9377F2A6A981}"/>
              </a:ext>
            </a:extLst>
          </p:cNvPr>
          <p:cNvSpPr>
            <a:spLocks noGrp="1"/>
          </p:cNvSpPr>
          <p:nvPr>
            <p:ph type="subTitle" idx="1"/>
          </p:nvPr>
        </p:nvSpPr>
        <p:spPr/>
        <p:txBody>
          <a:bodyPr/>
          <a:lstStyle/>
          <a:p>
            <a:r>
              <a:rPr lang="en-US" altLang="en-US">
                <a:latin typeface="Arial" panose="020B0604020202020204" pitchFamily="34" charset="0"/>
                <a:ea typeface="ＭＳ Ｐゴシック" panose="020B0600070205080204" pitchFamily="34" charset="-128"/>
              </a:rPr>
              <a:t>Time series data</a:t>
            </a:r>
          </a:p>
        </p:txBody>
      </p:sp>
    </p:spTree>
    <p:extLst>
      <p:ext uri="{BB962C8B-B14F-4D97-AF65-F5344CB8AC3E}">
        <p14:creationId xmlns:p14="http://schemas.microsoft.com/office/powerpoint/2010/main" val="24812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C7808DD7-0D17-C04F-946C-FD6628FB0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3820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C3C76E9-72E9-6947-A1D6-2D17D535F6FA}"/>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Time series analysis</a:t>
            </a:r>
          </a:p>
        </p:txBody>
      </p:sp>
      <p:sp>
        <p:nvSpPr>
          <p:cNvPr id="28676" name="Content Placeholder 2">
            <a:extLst>
              <a:ext uri="{FF2B5EF4-FFF2-40B4-BE49-F238E27FC236}">
                <a16:creationId xmlns:a16="http://schemas.microsoft.com/office/drawing/2014/main" id="{7AA9995D-1EEE-1F4F-B9DF-38D5A9ADC7F1}"/>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Taus et al., MBE 2017</a:t>
            </a:r>
          </a:p>
        </p:txBody>
      </p:sp>
    </p:spTree>
    <p:extLst>
      <p:ext uri="{BB962C8B-B14F-4D97-AF65-F5344CB8AC3E}">
        <p14:creationId xmlns:p14="http://schemas.microsoft.com/office/powerpoint/2010/main" val="229713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7BF9-BC4B-C94D-8356-9B8DEAA058FA}"/>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Time series analysis</a:t>
            </a:r>
          </a:p>
        </p:txBody>
      </p:sp>
      <p:sp>
        <p:nvSpPr>
          <p:cNvPr id="29699" name="Content Placeholder 2">
            <a:extLst>
              <a:ext uri="{FF2B5EF4-FFF2-40B4-BE49-F238E27FC236}">
                <a16:creationId xmlns:a16="http://schemas.microsoft.com/office/drawing/2014/main" id="{A5C721A1-E52F-5746-B307-5FBB04235E78}"/>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Burke et al., MBE 2014</a:t>
            </a:r>
          </a:p>
        </p:txBody>
      </p:sp>
      <p:pic>
        <p:nvPicPr>
          <p:cNvPr id="29700" name="Picture 2">
            <a:extLst>
              <a:ext uri="{FF2B5EF4-FFF2-40B4-BE49-F238E27FC236}">
                <a16:creationId xmlns:a16="http://schemas.microsoft.com/office/drawing/2014/main" id="{21A269D5-04D0-1F49-863D-EB8339FBF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48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1D9B8-D208-AC44-A1ED-091B77D63C98}"/>
              </a:ext>
            </a:extLst>
          </p:cNvPr>
          <p:cNvSpPr>
            <a:spLocks noGrp="1"/>
          </p:cNvSpPr>
          <p:nvPr>
            <p:ph type="ctrTitle"/>
          </p:nvPr>
        </p:nvSpPr>
        <p:spPr>
          <a:xfrm>
            <a:off x="685800" y="2130425"/>
            <a:ext cx="7772400" cy="1470025"/>
          </a:xfrm>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Trait architecture</a:t>
            </a:r>
          </a:p>
        </p:txBody>
      </p:sp>
      <p:sp>
        <p:nvSpPr>
          <p:cNvPr id="40963" name="Subtitle 4">
            <a:extLst>
              <a:ext uri="{FF2B5EF4-FFF2-40B4-BE49-F238E27FC236}">
                <a16:creationId xmlns:a16="http://schemas.microsoft.com/office/drawing/2014/main" id="{45637DA3-D061-494B-8B29-EFDD6D411B37}"/>
              </a:ext>
            </a:extLst>
          </p:cNvPr>
          <p:cNvSpPr>
            <a:spLocks noGrp="1"/>
          </p:cNvSpPr>
          <p:nvPr>
            <p:ph type="subTitle" idx="1"/>
          </p:nvPr>
        </p:nvSpPr>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140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493B-EC7A-4C49-8D27-34B4904E6D1F}"/>
              </a:ext>
            </a:extLst>
          </p:cNvPr>
          <p:cNvSpPr>
            <a:spLocks noGrp="1"/>
          </p:cNvSpPr>
          <p:nvPr>
            <p:ph type="title"/>
          </p:nvPr>
        </p:nvSpPr>
        <p:spPr/>
        <p:txBody>
          <a:bodyPr/>
          <a:lstStyle/>
          <a:p>
            <a:pPr>
              <a:defRPr/>
            </a:pPr>
            <a:r>
              <a:rPr lang="en-US" dirty="0">
                <a:latin typeface="Arial" pitchFamily="-107" charset="0"/>
                <a:ea typeface="ＭＳ Ｐゴシック" pitchFamily="-107" charset="-128"/>
              </a:rPr>
              <a:t>Constant </a:t>
            </a:r>
            <a:r>
              <a:rPr lang="en-US" i="1" dirty="0" err="1">
                <a:latin typeface="Arial" pitchFamily="-107" charset="0"/>
                <a:ea typeface="ＭＳ Ｐゴシック" pitchFamily="-107" charset="-128"/>
              </a:rPr>
              <a:t>s</a:t>
            </a:r>
            <a:r>
              <a:rPr lang="en-US" dirty="0">
                <a:latin typeface="Arial" pitchFamily="-107" charset="0"/>
                <a:ea typeface="ＭＳ Ｐゴシック" pitchFamily="-107" charset="-128"/>
              </a:rPr>
              <a:t> vs. QTL with truncating selection</a:t>
            </a:r>
          </a:p>
        </p:txBody>
      </p:sp>
      <p:sp>
        <p:nvSpPr>
          <p:cNvPr id="41987" name="Content Placeholder 2">
            <a:extLst>
              <a:ext uri="{FF2B5EF4-FFF2-40B4-BE49-F238E27FC236}">
                <a16:creationId xmlns:a16="http://schemas.microsoft.com/office/drawing/2014/main" id="{5CD4FB5D-0A21-B949-930C-C9EBA56BC5E1}"/>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Kessner &amp; Novembre</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Genetics, 2015</a:t>
            </a:r>
          </a:p>
        </p:txBody>
      </p:sp>
      <p:pic>
        <p:nvPicPr>
          <p:cNvPr id="41988" name="Picture 3">
            <a:extLst>
              <a:ext uri="{FF2B5EF4-FFF2-40B4-BE49-F238E27FC236}">
                <a16:creationId xmlns:a16="http://schemas.microsoft.com/office/drawing/2014/main" id="{662B6D3D-DD31-064F-A444-91BA478F08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1066800"/>
            <a:ext cx="4202112"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59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50C7-79FA-1C44-B144-8C2B437D7710}"/>
              </a:ext>
            </a:extLst>
          </p:cNvPr>
          <p:cNvSpPr>
            <a:spLocks noGrp="1"/>
          </p:cNvSpPr>
          <p:nvPr>
            <p:ph type="title"/>
          </p:nvPr>
        </p:nvSpPr>
        <p:spPr/>
        <p:txBody>
          <a:bodyPr/>
          <a:lstStyle/>
          <a:p>
            <a:pPr>
              <a:defRPr/>
            </a:pPr>
            <a:r>
              <a:rPr lang="en-US">
                <a:latin typeface="Arial" pitchFamily="-107" charset="0"/>
                <a:ea typeface="ＭＳ Ｐゴシック" pitchFamily="-107" charset="-128"/>
              </a:rPr>
              <a:t>Bi-directional vs. uni-directional selection</a:t>
            </a:r>
          </a:p>
        </p:txBody>
      </p:sp>
      <p:sp>
        <p:nvSpPr>
          <p:cNvPr id="44035" name="Content Placeholder 2">
            <a:extLst>
              <a:ext uri="{FF2B5EF4-FFF2-40B4-BE49-F238E27FC236}">
                <a16:creationId xmlns:a16="http://schemas.microsoft.com/office/drawing/2014/main" id="{88413D89-F5DF-1B48-B501-FA90D4102E88}"/>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44036" name="Picture 3">
            <a:extLst>
              <a:ext uri="{FF2B5EF4-FFF2-40B4-BE49-F238E27FC236}">
                <a16:creationId xmlns:a16="http://schemas.microsoft.com/office/drawing/2014/main" id="{2DFEFFB3-41B9-0843-B401-A31EC2EC3C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613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2604-73CE-3249-9496-562FF391172D}"/>
              </a:ext>
            </a:extLst>
          </p:cNvPr>
          <p:cNvSpPr>
            <a:spLocks noGrp="1"/>
          </p:cNvSpPr>
          <p:nvPr>
            <p:ph type="title"/>
          </p:nvPr>
        </p:nvSpPr>
        <p:spPr/>
        <p:txBody>
          <a:bodyPr/>
          <a:lstStyle/>
          <a:p>
            <a:pPr>
              <a:defRPr/>
            </a:pPr>
            <a:endParaRPr lang="en-US" dirty="0"/>
          </a:p>
        </p:txBody>
      </p:sp>
      <p:sp>
        <p:nvSpPr>
          <p:cNvPr id="15363" name="Content Placeholder 2">
            <a:extLst>
              <a:ext uri="{FF2B5EF4-FFF2-40B4-BE49-F238E27FC236}">
                <a16:creationId xmlns:a16="http://schemas.microsoft.com/office/drawing/2014/main" id="{445DC05D-47D3-4B46-BBF0-AF642C9151B3}"/>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Increase power to detect selected loci</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Software tools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Laboratory natural selection vs. truncating selection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Reference population: outbred base population vs. reconstituted base population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Trait architectures: QTL vs. Darwinian selection with constant s</a:t>
            </a:r>
          </a:p>
        </p:txBody>
      </p:sp>
    </p:spTree>
    <p:extLst>
      <p:ext uri="{BB962C8B-B14F-4D97-AF65-F5344CB8AC3E}">
        <p14:creationId xmlns:p14="http://schemas.microsoft.com/office/powerpoint/2010/main" val="215854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FF02-74B6-B442-A7B9-C354E932F5EF}"/>
              </a:ext>
            </a:extLst>
          </p:cNvPr>
          <p:cNvSpPr>
            <a:spLocks noGrp="1"/>
          </p:cNvSpPr>
          <p:nvPr>
            <p:ph type="title"/>
          </p:nvPr>
        </p:nvSpPr>
        <p:spPr/>
        <p:txBody>
          <a:bodyPr/>
          <a:lstStyle/>
          <a:p>
            <a:pPr>
              <a:defRPr/>
            </a:pPr>
            <a:r>
              <a:rPr lang="en-US">
                <a:latin typeface="Arial" pitchFamily="-107" charset="0"/>
                <a:ea typeface="ＭＳ Ｐゴシック" pitchFamily="-107" charset="-128"/>
              </a:rPr>
              <a:t>Replication</a:t>
            </a:r>
          </a:p>
        </p:txBody>
      </p:sp>
      <p:sp>
        <p:nvSpPr>
          <p:cNvPr id="45059" name="Content Placeholder 2">
            <a:extLst>
              <a:ext uri="{FF2B5EF4-FFF2-40B4-BE49-F238E27FC236}">
                <a16:creationId xmlns:a16="http://schemas.microsoft.com/office/drawing/2014/main" id="{8A4B5D83-E8D8-3C4A-A7A5-EB946283A6EF}"/>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45060" name="Picture 3">
            <a:extLst>
              <a:ext uri="{FF2B5EF4-FFF2-40B4-BE49-F238E27FC236}">
                <a16:creationId xmlns:a16="http://schemas.microsoft.com/office/drawing/2014/main" id="{0FE3DD41-BC84-524B-96A9-78464749B2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916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7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ABCE-075D-034D-BD9E-D850BB425C46}"/>
              </a:ext>
            </a:extLst>
          </p:cNvPr>
          <p:cNvSpPr>
            <a:spLocks noGrp="1"/>
          </p:cNvSpPr>
          <p:nvPr>
            <p:ph type="title"/>
          </p:nvPr>
        </p:nvSpPr>
        <p:spPr/>
        <p:txBody>
          <a:bodyPr/>
          <a:lstStyle/>
          <a:p>
            <a:pPr>
              <a:defRPr/>
            </a:pPr>
            <a:r>
              <a:rPr lang="en-US" dirty="0">
                <a:latin typeface="Arial" pitchFamily="-107" charset="0"/>
                <a:ea typeface="ＭＳ Ｐゴシック" pitchFamily="-107" charset="-128"/>
              </a:rPr>
              <a:t>Population size</a:t>
            </a:r>
          </a:p>
        </p:txBody>
      </p:sp>
      <p:sp>
        <p:nvSpPr>
          <p:cNvPr id="46083" name="Content Placeholder 2">
            <a:extLst>
              <a:ext uri="{FF2B5EF4-FFF2-40B4-BE49-F238E27FC236}">
                <a16:creationId xmlns:a16="http://schemas.microsoft.com/office/drawing/2014/main" id="{BB51C8CF-1D6A-AD4E-AF1A-BD7790A9A627}"/>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46084" name="Picture 3">
            <a:extLst>
              <a:ext uri="{FF2B5EF4-FFF2-40B4-BE49-F238E27FC236}">
                <a16:creationId xmlns:a16="http://schemas.microsoft.com/office/drawing/2014/main" id="{97EF1FCC-6B05-2743-9D09-C5E1D2167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5471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36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0FBA-9C65-1E42-98C9-5B6AF99A7FA0}"/>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Duration of experiment and selection strength</a:t>
            </a:r>
          </a:p>
        </p:txBody>
      </p:sp>
      <p:sp>
        <p:nvSpPr>
          <p:cNvPr id="47107" name="Content Placeholder 2">
            <a:extLst>
              <a:ext uri="{FF2B5EF4-FFF2-40B4-BE49-F238E27FC236}">
                <a16:creationId xmlns:a16="http://schemas.microsoft.com/office/drawing/2014/main" id="{D2775113-302F-7346-A92A-DFA9D2BD3BE1}"/>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47108" name="Picture 3">
            <a:extLst>
              <a:ext uri="{FF2B5EF4-FFF2-40B4-BE49-F238E27FC236}">
                <a16:creationId xmlns:a16="http://schemas.microsoft.com/office/drawing/2014/main" id="{464AA4CB-994E-F240-AF3A-C9419D4C08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8166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25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A2E3B-F6FD-FF42-BB35-9458448D207B}"/>
              </a:ext>
            </a:extLst>
          </p:cNvPr>
          <p:cNvSpPr>
            <a:spLocks noGrp="1"/>
          </p:cNvSpPr>
          <p:nvPr>
            <p:ph type="ctrTitle"/>
          </p:nvPr>
        </p:nvSpPr>
        <p:spPr>
          <a:xfrm>
            <a:off x="685800" y="2130425"/>
            <a:ext cx="7772400" cy="1470025"/>
          </a:xfrm>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Comparison of software/methods</a:t>
            </a:r>
          </a:p>
        </p:txBody>
      </p:sp>
      <p:sp>
        <p:nvSpPr>
          <p:cNvPr id="30723" name="Subtitle 4">
            <a:extLst>
              <a:ext uri="{FF2B5EF4-FFF2-40B4-BE49-F238E27FC236}">
                <a16:creationId xmlns:a16="http://schemas.microsoft.com/office/drawing/2014/main" id="{C07591A1-4504-9248-AE62-1F8CEB2B7809}"/>
              </a:ext>
            </a:extLst>
          </p:cNvPr>
          <p:cNvSpPr>
            <a:spLocks noGrp="1"/>
          </p:cNvSpPr>
          <p:nvPr>
            <p:ph type="subTitle" idx="1"/>
          </p:nvPr>
        </p:nvSpPr>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075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1A9D-04D7-8D4A-9E34-666306095FC1}"/>
              </a:ext>
            </a:extLst>
          </p:cNvPr>
          <p:cNvSpPr>
            <a:spLocks noGrp="1"/>
          </p:cNvSpPr>
          <p:nvPr>
            <p:ph type="title"/>
          </p:nvPr>
        </p:nvSpPr>
        <p:spPr/>
        <p:txBody>
          <a:bodyPr/>
          <a:lstStyle/>
          <a:p>
            <a:r>
              <a:rPr lang="en-US" dirty="0"/>
              <a:t>Many different software tools</a:t>
            </a:r>
          </a:p>
        </p:txBody>
      </p:sp>
      <p:sp>
        <p:nvSpPr>
          <p:cNvPr id="3" name="Content Placeholder 2">
            <a:extLst>
              <a:ext uri="{FF2B5EF4-FFF2-40B4-BE49-F238E27FC236}">
                <a16:creationId xmlns:a16="http://schemas.microsoft.com/office/drawing/2014/main" id="{668AE26E-6159-0749-8991-508F691D17F9}"/>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D185DD1A-DBD7-3B4C-A3BF-95A45C0533C3}"/>
              </a:ext>
            </a:extLst>
          </p:cNvPr>
          <p:cNvPicPr>
            <a:picLocks noChangeAspect="1"/>
          </p:cNvPicPr>
          <p:nvPr/>
        </p:nvPicPr>
        <p:blipFill>
          <a:blip r:embed="rId2"/>
          <a:stretch>
            <a:fillRect/>
          </a:stretch>
        </p:blipFill>
        <p:spPr>
          <a:xfrm>
            <a:off x="971600" y="1158280"/>
            <a:ext cx="7014113" cy="5760640"/>
          </a:xfrm>
          <a:prstGeom prst="rect">
            <a:avLst/>
          </a:prstGeom>
        </p:spPr>
      </p:pic>
    </p:spTree>
    <p:extLst>
      <p:ext uri="{BB962C8B-B14F-4D97-AF65-F5344CB8AC3E}">
        <p14:creationId xmlns:p14="http://schemas.microsoft.com/office/powerpoint/2010/main" val="2780747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118-C4EA-144E-A450-D357CFDBBCB6}"/>
              </a:ext>
            </a:extLst>
          </p:cNvPr>
          <p:cNvSpPr>
            <a:spLocks noGrp="1"/>
          </p:cNvSpPr>
          <p:nvPr>
            <p:ph type="title"/>
          </p:nvPr>
        </p:nvSpPr>
        <p:spPr/>
        <p:txBody>
          <a:bodyPr/>
          <a:lstStyle/>
          <a:p>
            <a:r>
              <a:rPr lang="en-US" dirty="0"/>
              <a:t>3 different scenarios</a:t>
            </a:r>
          </a:p>
        </p:txBody>
      </p:sp>
      <p:sp>
        <p:nvSpPr>
          <p:cNvPr id="3" name="Content Placeholder 2">
            <a:extLst>
              <a:ext uri="{FF2B5EF4-FFF2-40B4-BE49-F238E27FC236}">
                <a16:creationId xmlns:a16="http://schemas.microsoft.com/office/drawing/2014/main" id="{F64FA5D4-00E2-164D-B544-02149A6405C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7870B7A7-2502-7847-A4D5-2F095F31D002}"/>
              </a:ext>
            </a:extLst>
          </p:cNvPr>
          <p:cNvPicPr>
            <a:picLocks noChangeAspect="1"/>
          </p:cNvPicPr>
          <p:nvPr/>
        </p:nvPicPr>
        <p:blipFill>
          <a:blip r:embed="rId2"/>
          <a:stretch>
            <a:fillRect/>
          </a:stretch>
        </p:blipFill>
        <p:spPr>
          <a:xfrm>
            <a:off x="827584" y="2209800"/>
            <a:ext cx="7226300" cy="3657600"/>
          </a:xfrm>
          <a:prstGeom prst="rect">
            <a:avLst/>
          </a:prstGeom>
        </p:spPr>
      </p:pic>
    </p:spTree>
    <p:extLst>
      <p:ext uri="{BB962C8B-B14F-4D97-AF65-F5344CB8AC3E}">
        <p14:creationId xmlns:p14="http://schemas.microsoft.com/office/powerpoint/2010/main" val="1971038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537F-FFF1-5045-B518-D42D863BB858}"/>
              </a:ext>
            </a:extLst>
          </p:cNvPr>
          <p:cNvSpPr>
            <a:spLocks noGrp="1"/>
          </p:cNvSpPr>
          <p:nvPr>
            <p:ph type="title"/>
          </p:nvPr>
        </p:nvSpPr>
        <p:spPr/>
        <p:txBody>
          <a:bodyPr/>
          <a:lstStyle/>
          <a:p>
            <a:r>
              <a:rPr lang="en-US" dirty="0"/>
              <a:t>sweeps</a:t>
            </a:r>
          </a:p>
        </p:txBody>
      </p:sp>
      <p:sp>
        <p:nvSpPr>
          <p:cNvPr id="3" name="Content Placeholder 2">
            <a:extLst>
              <a:ext uri="{FF2B5EF4-FFF2-40B4-BE49-F238E27FC236}">
                <a16:creationId xmlns:a16="http://schemas.microsoft.com/office/drawing/2014/main" id="{EF1E6FED-D669-D747-BDA2-8AE198255CF8}"/>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2"/>
            <a:r>
              <a:rPr lang="en-US" dirty="0"/>
              <a:t>Vlachos et al. 2019</a:t>
            </a:r>
          </a:p>
        </p:txBody>
      </p:sp>
      <p:pic>
        <p:nvPicPr>
          <p:cNvPr id="4" name="Picture 3">
            <a:extLst>
              <a:ext uri="{FF2B5EF4-FFF2-40B4-BE49-F238E27FC236}">
                <a16:creationId xmlns:a16="http://schemas.microsoft.com/office/drawing/2014/main" id="{FCD4DFB2-FB5F-9C40-B68B-A433AAF6F009}"/>
              </a:ext>
            </a:extLst>
          </p:cNvPr>
          <p:cNvPicPr>
            <a:picLocks noChangeAspect="1"/>
          </p:cNvPicPr>
          <p:nvPr/>
        </p:nvPicPr>
        <p:blipFill>
          <a:blip r:embed="rId2"/>
          <a:stretch>
            <a:fillRect/>
          </a:stretch>
        </p:blipFill>
        <p:spPr>
          <a:xfrm>
            <a:off x="1384300" y="1700808"/>
            <a:ext cx="6375400" cy="850900"/>
          </a:xfrm>
          <a:prstGeom prst="rect">
            <a:avLst/>
          </a:prstGeom>
        </p:spPr>
      </p:pic>
      <p:pic>
        <p:nvPicPr>
          <p:cNvPr id="5" name="Picture 4">
            <a:extLst>
              <a:ext uri="{FF2B5EF4-FFF2-40B4-BE49-F238E27FC236}">
                <a16:creationId xmlns:a16="http://schemas.microsoft.com/office/drawing/2014/main" id="{611D84CA-E6E3-4546-8229-94C731FCCBCD}"/>
              </a:ext>
            </a:extLst>
          </p:cNvPr>
          <p:cNvPicPr>
            <a:picLocks noChangeAspect="1"/>
          </p:cNvPicPr>
          <p:nvPr/>
        </p:nvPicPr>
        <p:blipFill>
          <a:blip r:embed="rId3"/>
          <a:stretch>
            <a:fillRect/>
          </a:stretch>
        </p:blipFill>
        <p:spPr>
          <a:xfrm>
            <a:off x="899592" y="2996952"/>
            <a:ext cx="7010400" cy="2387600"/>
          </a:xfrm>
          <a:prstGeom prst="rect">
            <a:avLst/>
          </a:prstGeom>
        </p:spPr>
      </p:pic>
    </p:spTree>
    <p:extLst>
      <p:ext uri="{BB962C8B-B14F-4D97-AF65-F5344CB8AC3E}">
        <p14:creationId xmlns:p14="http://schemas.microsoft.com/office/powerpoint/2010/main" val="232231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000D-F4C8-5D46-81C3-2C316C50C84F}"/>
              </a:ext>
            </a:extLst>
          </p:cNvPr>
          <p:cNvSpPr>
            <a:spLocks noGrp="1"/>
          </p:cNvSpPr>
          <p:nvPr>
            <p:ph type="title"/>
          </p:nvPr>
        </p:nvSpPr>
        <p:spPr/>
        <p:txBody>
          <a:bodyPr/>
          <a:lstStyle/>
          <a:p>
            <a:r>
              <a:rPr lang="en-US" dirty="0"/>
              <a:t>Truncating selection</a:t>
            </a:r>
          </a:p>
        </p:txBody>
      </p:sp>
      <p:sp>
        <p:nvSpPr>
          <p:cNvPr id="3" name="Content Placeholder 2">
            <a:extLst>
              <a:ext uri="{FF2B5EF4-FFF2-40B4-BE49-F238E27FC236}">
                <a16:creationId xmlns:a16="http://schemas.microsoft.com/office/drawing/2014/main" id="{712CF577-6339-DC4F-A843-4A79761C736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904BEA-634C-0543-B264-2F1C076906F5}"/>
              </a:ext>
            </a:extLst>
          </p:cNvPr>
          <p:cNvPicPr>
            <a:picLocks noChangeAspect="1"/>
          </p:cNvPicPr>
          <p:nvPr/>
        </p:nvPicPr>
        <p:blipFill>
          <a:blip r:embed="rId2"/>
          <a:stretch>
            <a:fillRect/>
          </a:stretch>
        </p:blipFill>
        <p:spPr>
          <a:xfrm>
            <a:off x="1384300" y="1932062"/>
            <a:ext cx="6375400" cy="850900"/>
          </a:xfrm>
          <a:prstGeom prst="rect">
            <a:avLst/>
          </a:prstGeom>
        </p:spPr>
      </p:pic>
      <p:pic>
        <p:nvPicPr>
          <p:cNvPr id="5" name="Picture 4">
            <a:extLst>
              <a:ext uri="{FF2B5EF4-FFF2-40B4-BE49-F238E27FC236}">
                <a16:creationId xmlns:a16="http://schemas.microsoft.com/office/drawing/2014/main" id="{0E303BC5-C543-BE48-9747-73961D5BB639}"/>
              </a:ext>
            </a:extLst>
          </p:cNvPr>
          <p:cNvPicPr>
            <a:picLocks noChangeAspect="1"/>
          </p:cNvPicPr>
          <p:nvPr/>
        </p:nvPicPr>
        <p:blipFill>
          <a:blip r:embed="rId3"/>
          <a:stretch>
            <a:fillRect/>
          </a:stretch>
        </p:blipFill>
        <p:spPr>
          <a:xfrm>
            <a:off x="904780" y="2924944"/>
            <a:ext cx="6870700" cy="2565400"/>
          </a:xfrm>
          <a:prstGeom prst="rect">
            <a:avLst/>
          </a:prstGeom>
        </p:spPr>
      </p:pic>
    </p:spTree>
    <p:extLst>
      <p:ext uri="{BB962C8B-B14F-4D97-AF65-F5344CB8AC3E}">
        <p14:creationId xmlns:p14="http://schemas.microsoft.com/office/powerpoint/2010/main" val="3276541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68BC-A7A4-CD47-8EB0-7B5353E13479}"/>
              </a:ext>
            </a:extLst>
          </p:cNvPr>
          <p:cNvSpPr>
            <a:spLocks noGrp="1"/>
          </p:cNvSpPr>
          <p:nvPr>
            <p:ph type="title"/>
          </p:nvPr>
        </p:nvSpPr>
        <p:spPr/>
        <p:txBody>
          <a:bodyPr/>
          <a:lstStyle/>
          <a:p>
            <a:r>
              <a:rPr lang="en-US" dirty="0"/>
              <a:t>Stabilizing selection</a:t>
            </a:r>
          </a:p>
        </p:txBody>
      </p:sp>
      <p:sp>
        <p:nvSpPr>
          <p:cNvPr id="3" name="Content Placeholder 2">
            <a:extLst>
              <a:ext uri="{FF2B5EF4-FFF2-40B4-BE49-F238E27FC236}">
                <a16:creationId xmlns:a16="http://schemas.microsoft.com/office/drawing/2014/main" id="{AE232ECB-EC29-E34E-998B-3334E734D55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524EFC0-6A96-0541-97CA-62AF28332CD9}"/>
              </a:ext>
            </a:extLst>
          </p:cNvPr>
          <p:cNvPicPr>
            <a:picLocks noChangeAspect="1"/>
          </p:cNvPicPr>
          <p:nvPr/>
        </p:nvPicPr>
        <p:blipFill>
          <a:blip r:embed="rId2"/>
          <a:stretch>
            <a:fillRect/>
          </a:stretch>
        </p:blipFill>
        <p:spPr>
          <a:xfrm>
            <a:off x="1259632" y="2132856"/>
            <a:ext cx="6375400" cy="850900"/>
          </a:xfrm>
          <a:prstGeom prst="rect">
            <a:avLst/>
          </a:prstGeom>
        </p:spPr>
      </p:pic>
      <p:pic>
        <p:nvPicPr>
          <p:cNvPr id="6" name="Picture 5">
            <a:extLst>
              <a:ext uri="{FF2B5EF4-FFF2-40B4-BE49-F238E27FC236}">
                <a16:creationId xmlns:a16="http://schemas.microsoft.com/office/drawing/2014/main" id="{C9964EA1-47BD-0942-B3B4-D1CA58C03A4B}"/>
              </a:ext>
            </a:extLst>
          </p:cNvPr>
          <p:cNvPicPr>
            <a:picLocks noChangeAspect="1"/>
          </p:cNvPicPr>
          <p:nvPr/>
        </p:nvPicPr>
        <p:blipFill>
          <a:blip r:embed="rId3"/>
          <a:stretch>
            <a:fillRect/>
          </a:stretch>
        </p:blipFill>
        <p:spPr>
          <a:xfrm>
            <a:off x="954832" y="3261196"/>
            <a:ext cx="6985000" cy="2832100"/>
          </a:xfrm>
          <a:prstGeom prst="rect">
            <a:avLst/>
          </a:prstGeom>
        </p:spPr>
      </p:pic>
    </p:spTree>
    <p:extLst>
      <p:ext uri="{BB962C8B-B14F-4D97-AF65-F5344CB8AC3E}">
        <p14:creationId xmlns:p14="http://schemas.microsoft.com/office/powerpoint/2010/main" val="339118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3072-13CA-E74B-A184-9C846AD32BBC}"/>
              </a:ext>
            </a:extLst>
          </p:cNvPr>
          <p:cNvSpPr>
            <a:spLocks noGrp="1"/>
          </p:cNvSpPr>
          <p:nvPr>
            <p:ph type="title"/>
          </p:nvPr>
        </p:nvSpPr>
        <p:spPr/>
        <p:txBody>
          <a:bodyPr/>
          <a:lstStyle/>
          <a:p>
            <a:r>
              <a:rPr lang="en-US" dirty="0"/>
              <a:t>Similar performance on different real data sets</a:t>
            </a:r>
          </a:p>
        </p:txBody>
      </p:sp>
      <p:sp>
        <p:nvSpPr>
          <p:cNvPr id="3" name="Content Placeholder 2">
            <a:extLst>
              <a:ext uri="{FF2B5EF4-FFF2-40B4-BE49-F238E27FC236}">
                <a16:creationId xmlns:a16="http://schemas.microsoft.com/office/drawing/2014/main" id="{33E52A38-55D2-A14D-882F-79C8F622EC3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914400" lvl="2" indent="0">
              <a:buNone/>
            </a:pPr>
            <a:r>
              <a:rPr lang="en-US" dirty="0"/>
              <a:t>Vlachos et al. 2019</a:t>
            </a:r>
          </a:p>
        </p:txBody>
      </p:sp>
      <p:pic>
        <p:nvPicPr>
          <p:cNvPr id="4" name="Picture 3">
            <a:extLst>
              <a:ext uri="{FF2B5EF4-FFF2-40B4-BE49-F238E27FC236}">
                <a16:creationId xmlns:a16="http://schemas.microsoft.com/office/drawing/2014/main" id="{018A2EA0-9D9E-F14A-8266-F2AA01157554}"/>
              </a:ext>
            </a:extLst>
          </p:cNvPr>
          <p:cNvPicPr>
            <a:picLocks noChangeAspect="1"/>
          </p:cNvPicPr>
          <p:nvPr/>
        </p:nvPicPr>
        <p:blipFill>
          <a:blip r:embed="rId2"/>
          <a:stretch>
            <a:fillRect/>
          </a:stretch>
        </p:blipFill>
        <p:spPr>
          <a:xfrm>
            <a:off x="611560" y="1447800"/>
            <a:ext cx="7524328" cy="4467874"/>
          </a:xfrm>
          <a:prstGeom prst="rect">
            <a:avLst/>
          </a:prstGeom>
        </p:spPr>
      </p:pic>
    </p:spTree>
    <p:extLst>
      <p:ext uri="{BB962C8B-B14F-4D97-AF65-F5344CB8AC3E}">
        <p14:creationId xmlns:p14="http://schemas.microsoft.com/office/powerpoint/2010/main" val="276089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5F66-34C4-764C-BFA8-9FAF2DE3DEA3}"/>
              </a:ext>
            </a:extLst>
          </p:cNvPr>
          <p:cNvSpPr>
            <a:spLocks noGrp="1"/>
          </p:cNvSpPr>
          <p:nvPr>
            <p:ph type="title"/>
          </p:nvPr>
        </p:nvSpPr>
        <p:spPr/>
        <p:txBody>
          <a:bodyPr/>
          <a:lstStyle/>
          <a:p>
            <a:pPr>
              <a:defRPr/>
            </a:pPr>
            <a:r>
              <a:rPr lang="en-US" dirty="0">
                <a:latin typeface="Arial" pitchFamily="-107" charset="0"/>
                <a:ea typeface="ＭＳ Ｐゴシック" pitchFamily="-107" charset="-128"/>
              </a:rPr>
              <a:t>Towards experimental guidelines</a:t>
            </a:r>
          </a:p>
        </p:txBody>
      </p:sp>
      <p:sp>
        <p:nvSpPr>
          <p:cNvPr id="16387" name="Content Placeholder 2">
            <a:extLst>
              <a:ext uri="{FF2B5EF4-FFF2-40B4-BE49-F238E27FC236}">
                <a16:creationId xmlns:a16="http://schemas.microsoft.com/office/drawing/2014/main" id="{1AAC1D3C-8D40-E149-84EC-617D9C0EC6A8}"/>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Increasing the power to detect selected loci</a:t>
            </a:r>
          </a:p>
          <a:p>
            <a:pPr lvl="1"/>
            <a:r>
              <a:rPr lang="en-US" altLang="en-US">
                <a:latin typeface="Arial" panose="020B0604020202020204" pitchFamily="34" charset="0"/>
                <a:ea typeface="ＭＳ Ｐゴシック" panose="020B0600070205080204" pitchFamily="34" charset="-128"/>
              </a:rPr>
              <a:t>Population size</a:t>
            </a:r>
          </a:p>
          <a:p>
            <a:pPr lvl="1"/>
            <a:r>
              <a:rPr lang="en-US" altLang="en-US">
                <a:latin typeface="Arial" panose="020B0604020202020204" pitchFamily="34" charset="0"/>
                <a:ea typeface="ＭＳ Ｐゴシック" panose="020B0600070205080204" pitchFamily="34" charset="-128"/>
              </a:rPr>
              <a:t>Number of starting chromosomes</a:t>
            </a:r>
          </a:p>
          <a:p>
            <a:pPr lvl="1"/>
            <a:r>
              <a:rPr lang="en-US" altLang="en-US">
                <a:latin typeface="Arial" panose="020B0604020202020204" pitchFamily="34" charset="0"/>
                <a:ea typeface="ＭＳ Ｐゴシック" panose="020B0600070205080204" pitchFamily="34" charset="-128"/>
              </a:rPr>
              <a:t>Selection coefficient</a:t>
            </a:r>
          </a:p>
          <a:p>
            <a:pPr lvl="1"/>
            <a:r>
              <a:rPr lang="en-US" altLang="en-US">
                <a:latin typeface="Arial" panose="020B0604020202020204" pitchFamily="34" charset="0"/>
                <a:ea typeface="ＭＳ Ｐゴシック" panose="020B0600070205080204" pitchFamily="34" charset="-128"/>
              </a:rPr>
              <a:t>Number of replicates</a:t>
            </a:r>
          </a:p>
          <a:p>
            <a:pPr lvl="1"/>
            <a:r>
              <a:rPr lang="en-US" altLang="en-US">
                <a:latin typeface="Arial" panose="020B0604020202020204" pitchFamily="34" charset="0"/>
                <a:ea typeface="ＭＳ Ｐゴシック" panose="020B0600070205080204" pitchFamily="34" charset="-128"/>
              </a:rPr>
              <a:t>Duration of experiment </a:t>
            </a:r>
          </a:p>
          <a:p>
            <a:pPr lvl="1"/>
            <a:r>
              <a:rPr lang="en-US" altLang="en-US">
                <a:latin typeface="Arial" panose="020B0604020202020204" pitchFamily="34" charset="0"/>
                <a:ea typeface="ＭＳ Ｐゴシック" panose="020B0600070205080204" pitchFamily="34" charset="-128"/>
              </a:rPr>
              <a:t>Number of selected loci</a:t>
            </a:r>
          </a:p>
          <a:p>
            <a:pPr lvl="1"/>
            <a:r>
              <a:rPr lang="en-US" altLang="en-US">
                <a:latin typeface="Arial" panose="020B0604020202020204" pitchFamily="34" charset="0"/>
                <a:ea typeface="ＭＳ Ｐゴシック" panose="020B0600070205080204" pitchFamily="34" charset="-128"/>
              </a:rPr>
              <a:t>Trait architecture</a:t>
            </a:r>
          </a:p>
          <a:p>
            <a:pPr lvl="1"/>
            <a:r>
              <a:rPr lang="en-US" altLang="en-US">
                <a:latin typeface="Arial" panose="020B0604020202020204" pitchFamily="34" charset="0"/>
                <a:ea typeface="ＭＳ Ｐゴシック" panose="020B0600070205080204" pitchFamily="34" charset="-128"/>
              </a:rPr>
              <a:t>Linkage disequilibrium in the founder population</a:t>
            </a:r>
          </a:p>
          <a:p>
            <a:pPr lvl="1"/>
            <a:r>
              <a:rPr lang="en-US" altLang="en-US">
                <a:latin typeface="Arial" panose="020B0604020202020204" pitchFamily="34" charset="0"/>
                <a:ea typeface="ＭＳ Ｐゴシック" panose="020B0600070205080204" pitchFamily="34" charset="-128"/>
              </a:rPr>
              <a:t>Starting frequency of selected site</a:t>
            </a:r>
          </a:p>
          <a:p>
            <a:pPr lvl="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973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09EA-2E44-5E4A-BE88-FE04C4641ADE}"/>
              </a:ext>
            </a:extLst>
          </p:cNvPr>
          <p:cNvSpPr>
            <a:spLocks noGrp="1"/>
          </p:cNvSpPr>
          <p:nvPr>
            <p:ph type="title"/>
          </p:nvPr>
        </p:nvSpPr>
        <p:spPr/>
        <p:txBody>
          <a:bodyPr/>
          <a:lstStyle/>
          <a:p>
            <a:r>
              <a:rPr lang="en-US" dirty="0"/>
              <a:t>Estimating </a:t>
            </a:r>
            <a:r>
              <a:rPr lang="en-US" i="1" dirty="0"/>
              <a:t>s</a:t>
            </a:r>
          </a:p>
        </p:txBody>
      </p:sp>
      <p:sp>
        <p:nvSpPr>
          <p:cNvPr id="3" name="Content Placeholder 2">
            <a:extLst>
              <a:ext uri="{FF2B5EF4-FFF2-40B4-BE49-F238E27FC236}">
                <a16:creationId xmlns:a16="http://schemas.microsoft.com/office/drawing/2014/main" id="{933A6576-8B8F-4D44-AA6B-DCB68EC2274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914400" lvl="2" indent="0">
              <a:buNone/>
            </a:pPr>
            <a:r>
              <a:rPr lang="en-US" dirty="0"/>
              <a:t>Vlachos et al. 2019</a:t>
            </a:r>
          </a:p>
        </p:txBody>
      </p:sp>
      <p:pic>
        <p:nvPicPr>
          <p:cNvPr id="4" name="Picture 3">
            <a:extLst>
              <a:ext uri="{FF2B5EF4-FFF2-40B4-BE49-F238E27FC236}">
                <a16:creationId xmlns:a16="http://schemas.microsoft.com/office/drawing/2014/main" id="{39242A21-A332-7D4D-B9A0-90F78A0468E9}"/>
              </a:ext>
            </a:extLst>
          </p:cNvPr>
          <p:cNvPicPr>
            <a:picLocks noChangeAspect="1"/>
          </p:cNvPicPr>
          <p:nvPr/>
        </p:nvPicPr>
        <p:blipFill>
          <a:blip r:embed="rId2"/>
          <a:stretch>
            <a:fillRect/>
          </a:stretch>
        </p:blipFill>
        <p:spPr>
          <a:xfrm>
            <a:off x="395355" y="2060848"/>
            <a:ext cx="8078282" cy="3274979"/>
          </a:xfrm>
          <a:prstGeom prst="rect">
            <a:avLst/>
          </a:prstGeom>
        </p:spPr>
      </p:pic>
    </p:spTree>
    <p:extLst>
      <p:ext uri="{BB962C8B-B14F-4D97-AF65-F5344CB8AC3E}">
        <p14:creationId xmlns:p14="http://schemas.microsoft.com/office/powerpoint/2010/main" val="116942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8F487E-BC8A-F64A-9955-02A58DB71A47}"/>
              </a:ext>
            </a:extLst>
          </p:cNvPr>
          <p:cNvSpPr>
            <a:spLocks noGrp="1"/>
          </p:cNvSpPr>
          <p:nvPr>
            <p:ph type="ctrTitle"/>
          </p:nvPr>
        </p:nvSpPr>
        <p:spPr>
          <a:xfrm>
            <a:off x="685800" y="2130425"/>
            <a:ext cx="7772400" cy="1470025"/>
          </a:xfrm>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Laboratory natural selection vs. truncating selection</a:t>
            </a:r>
          </a:p>
        </p:txBody>
      </p:sp>
      <p:sp>
        <p:nvSpPr>
          <p:cNvPr id="34819" name="Subtitle 4">
            <a:extLst>
              <a:ext uri="{FF2B5EF4-FFF2-40B4-BE49-F238E27FC236}">
                <a16:creationId xmlns:a16="http://schemas.microsoft.com/office/drawing/2014/main" id="{494B5392-8CCB-BE49-A81C-D03AEC2F011F}"/>
              </a:ext>
            </a:extLst>
          </p:cNvPr>
          <p:cNvSpPr>
            <a:spLocks noGrp="1"/>
          </p:cNvSpPr>
          <p:nvPr>
            <p:ph type="subTitle" idx="1"/>
          </p:nvPr>
        </p:nvSpPr>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24298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AB4B-0333-EA41-AFEC-72E77E32E4AA}"/>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Laboratory natural selection vs. truncating selection</a:t>
            </a:r>
          </a:p>
        </p:txBody>
      </p:sp>
      <p:sp>
        <p:nvSpPr>
          <p:cNvPr id="35843" name="Content Placeholder 2">
            <a:extLst>
              <a:ext uri="{FF2B5EF4-FFF2-40B4-BE49-F238E27FC236}">
                <a16:creationId xmlns:a16="http://schemas.microsoft.com/office/drawing/2014/main" id="{43FAAC47-D11E-4241-A88E-2618591294C7}"/>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Truncating selection</a:t>
            </a:r>
          </a:p>
          <a:p>
            <a:pPr lvl="1"/>
            <a:r>
              <a:rPr lang="en-US" altLang="en-US">
                <a:latin typeface="Arial" panose="020B0604020202020204" pitchFamily="34" charset="0"/>
                <a:ea typeface="ＭＳ Ｐゴシック" panose="020B0600070205080204" pitchFamily="34" charset="-128"/>
              </a:rPr>
              <a:t>Trait is known</a:t>
            </a:r>
          </a:p>
          <a:p>
            <a:pPr lvl="1"/>
            <a:r>
              <a:rPr lang="en-US" altLang="en-US">
                <a:latin typeface="Arial" panose="020B0604020202020204" pitchFamily="34" charset="0"/>
                <a:ea typeface="ＭＳ Ｐゴシック" panose="020B0600070205080204" pitchFamily="34" charset="-128"/>
              </a:rPr>
              <a:t>Selection strength is arbitrary</a:t>
            </a:r>
          </a:p>
          <a:p>
            <a:pPr lvl="1"/>
            <a:r>
              <a:rPr lang="en-US" altLang="en-US">
                <a:latin typeface="Arial" panose="020B0604020202020204" pitchFamily="34" charset="0"/>
                <a:ea typeface="ＭＳ Ｐゴシック" panose="020B0600070205080204" pitchFamily="34" charset="-128"/>
              </a:rPr>
              <a:t>For QTLs trait no trait optimum exists </a:t>
            </a:r>
            <a:r>
              <a:rPr lang="en-US" altLang="en-US">
                <a:latin typeface="Arial" panose="020B0604020202020204" pitchFamily="34" charset="0"/>
                <a:ea typeface="ＭＳ Ｐゴシック" panose="020B0600070205080204" pitchFamily="34" charset="-128"/>
                <a:sym typeface="Wingdings" pitchFamily="2" charset="2"/>
              </a:rPr>
              <a:t> relevance to natural conditions?</a:t>
            </a:r>
          </a:p>
          <a:p>
            <a:endParaRPr lang="en-US" altLang="en-US">
              <a:latin typeface="Arial" panose="020B0604020202020204" pitchFamily="34" charset="0"/>
              <a:ea typeface="ＭＳ Ｐゴシック" panose="020B0600070205080204" pitchFamily="34" charset="-128"/>
              <a:sym typeface="Wingdings" pitchFamily="2" charset="2"/>
            </a:endParaRPr>
          </a:p>
          <a:p>
            <a:r>
              <a:rPr lang="en-US" altLang="en-US">
                <a:latin typeface="Arial" panose="020B0604020202020204" pitchFamily="34" charset="0"/>
                <a:ea typeface="ＭＳ Ｐゴシック" panose="020B0600070205080204" pitchFamily="34" charset="-128"/>
                <a:sym typeface="Wingdings" pitchFamily="2" charset="2"/>
              </a:rPr>
              <a:t>Laboratory natural selection</a:t>
            </a:r>
          </a:p>
          <a:p>
            <a:pPr lvl="1"/>
            <a:r>
              <a:rPr lang="en-US" altLang="en-US">
                <a:latin typeface="Arial" panose="020B0604020202020204" pitchFamily="34" charset="0"/>
                <a:ea typeface="ＭＳ Ｐゴシック" panose="020B0600070205080204" pitchFamily="34" charset="-128"/>
                <a:sym typeface="Wingdings" pitchFamily="2" charset="2"/>
              </a:rPr>
              <a:t>Selected traits are not known</a:t>
            </a:r>
          </a:p>
          <a:p>
            <a:pPr lvl="1"/>
            <a:r>
              <a:rPr lang="en-US" altLang="en-US">
                <a:latin typeface="Arial" panose="020B0604020202020204" pitchFamily="34" charset="0"/>
                <a:ea typeface="ＭＳ Ｐゴシック" panose="020B0600070205080204" pitchFamily="34" charset="-128"/>
                <a:sym typeface="Wingdings" pitchFamily="2" charset="2"/>
              </a:rPr>
              <a:t>Matches closely natural conditions</a:t>
            </a:r>
          </a:p>
          <a:p>
            <a:pPr lvl="1"/>
            <a:r>
              <a:rPr lang="en-US" altLang="en-US">
                <a:latin typeface="Arial" panose="020B0604020202020204" pitchFamily="34" charset="0"/>
                <a:ea typeface="ＭＳ Ｐゴシック" panose="020B0600070205080204" pitchFamily="34" charset="-128"/>
                <a:sym typeface="Wingdings" pitchFamily="2" charset="2"/>
              </a:rPr>
              <a:t>Better suited to study QTLs</a:t>
            </a:r>
          </a:p>
        </p:txBody>
      </p:sp>
    </p:spTree>
    <p:extLst>
      <p:ext uri="{BB962C8B-B14F-4D97-AF65-F5344CB8AC3E}">
        <p14:creationId xmlns:p14="http://schemas.microsoft.com/office/powerpoint/2010/main" val="69549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2614-446A-234D-902E-5D12D5CA32D2}"/>
              </a:ext>
            </a:extLst>
          </p:cNvPr>
          <p:cNvSpPr>
            <a:spLocks noGrp="1"/>
          </p:cNvSpPr>
          <p:nvPr>
            <p:ph type="title"/>
          </p:nvPr>
        </p:nvSpPr>
        <p:spPr/>
        <p:txBody>
          <a:bodyPr/>
          <a:lstStyle/>
          <a:p>
            <a:r>
              <a:rPr lang="en-US" dirty="0"/>
              <a:t>A new experimental design</a:t>
            </a:r>
          </a:p>
        </p:txBody>
      </p:sp>
      <p:sp>
        <p:nvSpPr>
          <p:cNvPr id="3" name="Content Placeholder 2">
            <a:extLst>
              <a:ext uri="{FF2B5EF4-FFF2-40B4-BE49-F238E27FC236}">
                <a16:creationId xmlns:a16="http://schemas.microsoft.com/office/drawing/2014/main" id="{B80C948D-5B1E-1E4B-9695-8DECC5BC87BA}"/>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3"/>
            <a:r>
              <a:rPr lang="en-US" dirty="0"/>
              <a:t>Vlachos &amp; </a:t>
            </a:r>
            <a:r>
              <a:rPr lang="en-US" dirty="0" err="1"/>
              <a:t>Kofler</a:t>
            </a:r>
            <a:r>
              <a:rPr lang="en-US" dirty="0"/>
              <a:t> 2019</a:t>
            </a:r>
          </a:p>
          <a:p>
            <a:pPr marL="0" indent="0">
              <a:buNone/>
            </a:pPr>
            <a:endParaRPr lang="en-US" dirty="0"/>
          </a:p>
        </p:txBody>
      </p:sp>
      <p:pic>
        <p:nvPicPr>
          <p:cNvPr id="5" name="Picture 4">
            <a:extLst>
              <a:ext uri="{FF2B5EF4-FFF2-40B4-BE49-F238E27FC236}">
                <a16:creationId xmlns:a16="http://schemas.microsoft.com/office/drawing/2014/main" id="{3A853D9D-B3AE-4349-815D-BF3C851E5A60}"/>
              </a:ext>
            </a:extLst>
          </p:cNvPr>
          <p:cNvPicPr>
            <a:picLocks noChangeAspect="1"/>
          </p:cNvPicPr>
          <p:nvPr/>
        </p:nvPicPr>
        <p:blipFill>
          <a:blip r:embed="rId2"/>
          <a:stretch>
            <a:fillRect/>
          </a:stretch>
        </p:blipFill>
        <p:spPr>
          <a:xfrm>
            <a:off x="1847850" y="1892300"/>
            <a:ext cx="5448300" cy="3073400"/>
          </a:xfrm>
          <a:prstGeom prst="rect">
            <a:avLst/>
          </a:prstGeom>
        </p:spPr>
      </p:pic>
    </p:spTree>
    <p:extLst>
      <p:ext uri="{BB962C8B-B14F-4D97-AF65-F5344CB8AC3E}">
        <p14:creationId xmlns:p14="http://schemas.microsoft.com/office/powerpoint/2010/main" val="95267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2614-446A-234D-902E-5D12D5CA32D2}"/>
              </a:ext>
            </a:extLst>
          </p:cNvPr>
          <p:cNvSpPr>
            <a:spLocks noGrp="1"/>
          </p:cNvSpPr>
          <p:nvPr>
            <p:ph type="title"/>
          </p:nvPr>
        </p:nvSpPr>
        <p:spPr/>
        <p:txBody>
          <a:bodyPr/>
          <a:lstStyle/>
          <a:p>
            <a:r>
              <a:rPr lang="en-US" dirty="0"/>
              <a:t>A new experimental design</a:t>
            </a:r>
          </a:p>
        </p:txBody>
      </p:sp>
      <p:sp>
        <p:nvSpPr>
          <p:cNvPr id="3" name="Content Placeholder 2">
            <a:extLst>
              <a:ext uri="{FF2B5EF4-FFF2-40B4-BE49-F238E27FC236}">
                <a16:creationId xmlns:a16="http://schemas.microsoft.com/office/drawing/2014/main" id="{B80C948D-5B1E-1E4B-9695-8DECC5BC87BA}"/>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3"/>
            <a:r>
              <a:rPr lang="en-US" dirty="0"/>
              <a:t>Vlachos &amp; </a:t>
            </a:r>
            <a:r>
              <a:rPr lang="en-US" dirty="0" err="1"/>
              <a:t>Kofler</a:t>
            </a:r>
            <a:r>
              <a:rPr lang="en-US" dirty="0"/>
              <a:t> 2019</a:t>
            </a:r>
          </a:p>
          <a:p>
            <a:pPr marL="0" indent="0">
              <a:buNone/>
            </a:pPr>
            <a:endParaRPr lang="en-US" dirty="0"/>
          </a:p>
        </p:txBody>
      </p:sp>
      <p:pic>
        <p:nvPicPr>
          <p:cNvPr id="4" name="Picture 3">
            <a:extLst>
              <a:ext uri="{FF2B5EF4-FFF2-40B4-BE49-F238E27FC236}">
                <a16:creationId xmlns:a16="http://schemas.microsoft.com/office/drawing/2014/main" id="{7042A2FF-6828-0E47-BDC0-247212C24998}"/>
              </a:ext>
            </a:extLst>
          </p:cNvPr>
          <p:cNvPicPr>
            <a:picLocks noChangeAspect="1"/>
          </p:cNvPicPr>
          <p:nvPr/>
        </p:nvPicPr>
        <p:blipFill>
          <a:blip r:embed="rId2"/>
          <a:stretch>
            <a:fillRect/>
          </a:stretch>
        </p:blipFill>
        <p:spPr>
          <a:xfrm>
            <a:off x="228600" y="1772816"/>
            <a:ext cx="8649785" cy="3360348"/>
          </a:xfrm>
          <a:prstGeom prst="rect">
            <a:avLst/>
          </a:prstGeom>
        </p:spPr>
      </p:pic>
    </p:spTree>
    <p:extLst>
      <p:ext uri="{BB962C8B-B14F-4D97-AF65-F5344CB8AC3E}">
        <p14:creationId xmlns:p14="http://schemas.microsoft.com/office/powerpoint/2010/main" val="35111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2614-446A-234D-902E-5D12D5CA32D2}"/>
              </a:ext>
            </a:extLst>
          </p:cNvPr>
          <p:cNvSpPr>
            <a:spLocks noGrp="1"/>
          </p:cNvSpPr>
          <p:nvPr>
            <p:ph type="title"/>
          </p:nvPr>
        </p:nvSpPr>
        <p:spPr/>
        <p:txBody>
          <a:bodyPr/>
          <a:lstStyle/>
          <a:p>
            <a:r>
              <a:rPr lang="en-US" dirty="0"/>
              <a:t>Comparison to GWAS</a:t>
            </a:r>
          </a:p>
        </p:txBody>
      </p:sp>
      <p:sp>
        <p:nvSpPr>
          <p:cNvPr id="3" name="Content Placeholder 2">
            <a:extLst>
              <a:ext uri="{FF2B5EF4-FFF2-40B4-BE49-F238E27FC236}">
                <a16:creationId xmlns:a16="http://schemas.microsoft.com/office/drawing/2014/main" id="{B80C948D-5B1E-1E4B-9695-8DECC5BC87BA}"/>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3"/>
            <a:r>
              <a:rPr lang="en-US" dirty="0"/>
              <a:t>Vlachos &amp; </a:t>
            </a:r>
            <a:r>
              <a:rPr lang="en-US" dirty="0" err="1"/>
              <a:t>Kofler</a:t>
            </a:r>
            <a:r>
              <a:rPr lang="en-US" dirty="0"/>
              <a:t> 2019</a:t>
            </a:r>
          </a:p>
          <a:p>
            <a:pPr marL="0" indent="0">
              <a:buNone/>
            </a:pPr>
            <a:endParaRPr lang="en-US" dirty="0"/>
          </a:p>
        </p:txBody>
      </p:sp>
      <p:pic>
        <p:nvPicPr>
          <p:cNvPr id="5" name="Picture 4">
            <a:extLst>
              <a:ext uri="{FF2B5EF4-FFF2-40B4-BE49-F238E27FC236}">
                <a16:creationId xmlns:a16="http://schemas.microsoft.com/office/drawing/2014/main" id="{240AAB60-6013-2946-9F1F-32EB9F5BC9A3}"/>
              </a:ext>
            </a:extLst>
          </p:cNvPr>
          <p:cNvPicPr>
            <a:picLocks noChangeAspect="1"/>
          </p:cNvPicPr>
          <p:nvPr/>
        </p:nvPicPr>
        <p:blipFill>
          <a:blip r:embed="rId2"/>
          <a:stretch>
            <a:fillRect/>
          </a:stretch>
        </p:blipFill>
        <p:spPr>
          <a:xfrm>
            <a:off x="0" y="1541859"/>
            <a:ext cx="9144000" cy="3774281"/>
          </a:xfrm>
          <a:prstGeom prst="rect">
            <a:avLst/>
          </a:prstGeom>
        </p:spPr>
      </p:pic>
    </p:spTree>
    <p:extLst>
      <p:ext uri="{BB962C8B-B14F-4D97-AF65-F5344CB8AC3E}">
        <p14:creationId xmlns:p14="http://schemas.microsoft.com/office/powerpoint/2010/main" val="132492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2614-446A-234D-902E-5D12D5CA32D2}"/>
              </a:ext>
            </a:extLst>
          </p:cNvPr>
          <p:cNvSpPr>
            <a:spLocks noGrp="1"/>
          </p:cNvSpPr>
          <p:nvPr>
            <p:ph type="title"/>
          </p:nvPr>
        </p:nvSpPr>
        <p:spPr/>
        <p:txBody>
          <a:bodyPr/>
          <a:lstStyle/>
          <a:p>
            <a:r>
              <a:rPr lang="en-US" dirty="0"/>
              <a:t>Comparison to GWAS</a:t>
            </a:r>
          </a:p>
        </p:txBody>
      </p:sp>
      <p:sp>
        <p:nvSpPr>
          <p:cNvPr id="3" name="Content Placeholder 2">
            <a:extLst>
              <a:ext uri="{FF2B5EF4-FFF2-40B4-BE49-F238E27FC236}">
                <a16:creationId xmlns:a16="http://schemas.microsoft.com/office/drawing/2014/main" id="{B80C948D-5B1E-1E4B-9695-8DECC5BC87BA}"/>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3"/>
            <a:r>
              <a:rPr lang="en-US" dirty="0"/>
              <a:t>Vlachos &amp; </a:t>
            </a:r>
            <a:r>
              <a:rPr lang="en-US" dirty="0" err="1"/>
              <a:t>Kofler</a:t>
            </a:r>
            <a:r>
              <a:rPr lang="en-US" dirty="0"/>
              <a:t> 2019</a:t>
            </a:r>
          </a:p>
          <a:p>
            <a:pPr marL="0" indent="0">
              <a:buNone/>
            </a:pPr>
            <a:endParaRPr lang="en-US" dirty="0"/>
          </a:p>
        </p:txBody>
      </p:sp>
      <p:pic>
        <p:nvPicPr>
          <p:cNvPr id="4" name="Picture 3">
            <a:extLst>
              <a:ext uri="{FF2B5EF4-FFF2-40B4-BE49-F238E27FC236}">
                <a16:creationId xmlns:a16="http://schemas.microsoft.com/office/drawing/2014/main" id="{FBDEF37F-681D-B04E-9175-16BC6FC0B10D}"/>
              </a:ext>
            </a:extLst>
          </p:cNvPr>
          <p:cNvPicPr>
            <a:picLocks noChangeAspect="1"/>
          </p:cNvPicPr>
          <p:nvPr/>
        </p:nvPicPr>
        <p:blipFill>
          <a:blip r:embed="rId2"/>
          <a:stretch>
            <a:fillRect/>
          </a:stretch>
        </p:blipFill>
        <p:spPr>
          <a:xfrm>
            <a:off x="1115616" y="1196752"/>
            <a:ext cx="7357367" cy="4892318"/>
          </a:xfrm>
          <a:prstGeom prst="rect">
            <a:avLst/>
          </a:prstGeom>
        </p:spPr>
      </p:pic>
    </p:spTree>
    <p:extLst>
      <p:ext uri="{BB962C8B-B14F-4D97-AF65-F5344CB8AC3E}">
        <p14:creationId xmlns:p14="http://schemas.microsoft.com/office/powerpoint/2010/main" val="115859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22634-1005-484C-9ECD-E0485703BBC8}"/>
              </a:ext>
            </a:extLst>
          </p:cNvPr>
          <p:cNvSpPr>
            <a:spLocks noGrp="1"/>
          </p:cNvSpPr>
          <p:nvPr>
            <p:ph type="ctrTitle"/>
          </p:nvPr>
        </p:nvSpPr>
        <p:spPr>
          <a:xfrm>
            <a:off x="685800" y="2130425"/>
            <a:ext cx="7772400" cy="1470025"/>
          </a:xfrm>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Reference population</a:t>
            </a:r>
          </a:p>
        </p:txBody>
      </p:sp>
      <p:sp>
        <p:nvSpPr>
          <p:cNvPr id="36867" name="Subtitle 4">
            <a:extLst>
              <a:ext uri="{FF2B5EF4-FFF2-40B4-BE49-F238E27FC236}">
                <a16:creationId xmlns:a16="http://schemas.microsoft.com/office/drawing/2014/main" id="{3086F1B5-5BFA-AD4F-BE0A-E1229EC21044}"/>
              </a:ext>
            </a:extLst>
          </p:cNvPr>
          <p:cNvSpPr>
            <a:spLocks noGrp="1"/>
          </p:cNvSpPr>
          <p:nvPr>
            <p:ph type="subTitle" idx="1"/>
          </p:nvPr>
        </p:nvSpPr>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8684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24D0-AD08-1B4B-AD50-57A0A423C59F}"/>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Outbred base vs. reconstituted base</a:t>
            </a:r>
          </a:p>
        </p:txBody>
      </p:sp>
      <p:sp>
        <p:nvSpPr>
          <p:cNvPr id="37891" name="Content Placeholder 2">
            <a:extLst>
              <a:ext uri="{FF2B5EF4-FFF2-40B4-BE49-F238E27FC236}">
                <a16:creationId xmlns:a16="http://schemas.microsoft.com/office/drawing/2014/main" id="{BD1CF96C-ADD8-FB47-BF79-A7FA4260F9B8}"/>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Outbred, lab adapted</a:t>
            </a:r>
          </a:p>
          <a:p>
            <a:pPr lvl="1"/>
            <a:r>
              <a:rPr lang="en-US" altLang="en-US">
                <a:latin typeface="Arial" panose="020B0604020202020204" pitchFamily="34" charset="0"/>
                <a:ea typeface="ＭＳ Ｐゴシック" panose="020B0600070205080204" pitchFamily="34" charset="-128"/>
              </a:rPr>
              <a:t>Pro:</a:t>
            </a:r>
          </a:p>
          <a:p>
            <a:pPr lvl="2"/>
            <a:r>
              <a:rPr lang="en-US" altLang="en-US">
                <a:latin typeface="Arial" panose="020B0604020202020204" pitchFamily="34" charset="0"/>
                <a:ea typeface="ＭＳ Ｐゴシック" panose="020B0600070205080204" pitchFamily="34" charset="-128"/>
              </a:rPr>
              <a:t>lab adaptation is no longer an issue</a:t>
            </a:r>
          </a:p>
          <a:p>
            <a:pPr lvl="2"/>
            <a:r>
              <a:rPr lang="en-US" altLang="en-US">
                <a:latin typeface="Arial" panose="020B0604020202020204" pitchFamily="34" charset="0"/>
                <a:ea typeface="ＭＳ Ｐゴシック" panose="020B0600070205080204" pitchFamily="34" charset="-128"/>
              </a:rPr>
              <a:t>High diversity maintained</a:t>
            </a:r>
          </a:p>
          <a:p>
            <a:pPr lvl="2"/>
            <a:r>
              <a:rPr lang="en-US" altLang="en-US">
                <a:latin typeface="Arial" panose="020B0604020202020204" pitchFamily="34" charset="0"/>
                <a:ea typeface="ＭＳ Ｐゴシック" panose="020B0600070205080204" pitchFamily="34" charset="-128"/>
              </a:rPr>
              <a:t>Readily available</a:t>
            </a:r>
          </a:p>
          <a:p>
            <a:pPr lvl="1"/>
            <a:r>
              <a:rPr lang="en-US" altLang="en-US">
                <a:latin typeface="Arial" panose="020B0604020202020204" pitchFamily="34" charset="0"/>
                <a:ea typeface="ＭＳ Ｐゴシック" panose="020B0600070205080204" pitchFamily="34" charset="-128"/>
              </a:rPr>
              <a:t>Con:</a:t>
            </a:r>
          </a:p>
          <a:p>
            <a:pPr lvl="2"/>
            <a:r>
              <a:rPr lang="en-US" altLang="en-US">
                <a:latin typeface="Arial" panose="020B0604020202020204" pitchFamily="34" charset="0"/>
                <a:ea typeface="ＭＳ Ｐゴシック" panose="020B0600070205080204" pitchFamily="34" charset="-128"/>
              </a:rPr>
              <a:t>Linkage disequilibrium</a:t>
            </a:r>
          </a:p>
          <a:p>
            <a:pPr lvl="2"/>
            <a:r>
              <a:rPr lang="en-US" altLang="en-US">
                <a:latin typeface="Arial" panose="020B0604020202020204" pitchFamily="34" charset="0"/>
                <a:ea typeface="ＭＳ Ｐゴシック" panose="020B0600070205080204" pitchFamily="34" charset="-128"/>
              </a:rPr>
              <a:t>Fixation of deleterious mutations by drift?</a:t>
            </a:r>
          </a:p>
          <a:p>
            <a:pPr lvl="2"/>
            <a:r>
              <a:rPr lang="en-US" altLang="en-US">
                <a:latin typeface="Arial" panose="020B0604020202020204" pitchFamily="34" charset="0"/>
                <a:ea typeface="ＭＳ Ｐゴシック" panose="020B0600070205080204" pitchFamily="34" charset="-128"/>
              </a:rPr>
              <a:t>Contamination?</a:t>
            </a:r>
          </a:p>
          <a:p>
            <a:pPr lvl="2"/>
            <a:endParaRPr lang="en-US" altLang="en-US">
              <a:latin typeface="Arial" panose="020B0604020202020204" pitchFamily="34" charset="0"/>
              <a:ea typeface="ＭＳ Ｐゴシック" panose="020B0600070205080204" pitchFamily="34" charset="-128"/>
            </a:endParaRPr>
          </a:p>
          <a:p>
            <a:pPr lvl="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3094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043F-A33A-2743-9405-CB6D03BE72AD}"/>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Outbred base vs. reconstituted base</a:t>
            </a:r>
          </a:p>
        </p:txBody>
      </p:sp>
      <p:sp>
        <p:nvSpPr>
          <p:cNvPr id="38915" name="Content Placeholder 2">
            <a:extLst>
              <a:ext uri="{FF2B5EF4-FFF2-40B4-BE49-F238E27FC236}">
                <a16:creationId xmlns:a16="http://schemas.microsoft.com/office/drawing/2014/main" id="{A47CAA7D-5BBF-B649-B1F3-CDFC88882B01}"/>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Reconstituted</a:t>
            </a:r>
          </a:p>
          <a:p>
            <a:pPr lvl="1"/>
            <a:r>
              <a:rPr lang="en-US" altLang="en-US">
                <a:latin typeface="Arial" panose="020B0604020202020204" pitchFamily="34" charset="0"/>
                <a:ea typeface="ＭＳ Ｐゴシック" panose="020B0600070205080204" pitchFamily="34" charset="-128"/>
              </a:rPr>
              <a:t>Pro:</a:t>
            </a:r>
          </a:p>
          <a:p>
            <a:pPr lvl="2"/>
            <a:r>
              <a:rPr lang="en-US" altLang="en-US">
                <a:latin typeface="Arial" panose="020B0604020202020204" pitchFamily="34" charset="0"/>
                <a:ea typeface="ＭＳ Ｐゴシック" panose="020B0600070205080204" pitchFamily="34" charset="-128"/>
              </a:rPr>
              <a:t>No drift</a:t>
            </a:r>
          </a:p>
          <a:p>
            <a:pPr lvl="2"/>
            <a:r>
              <a:rPr lang="en-US" altLang="en-US">
                <a:latin typeface="Arial" panose="020B0604020202020204" pitchFamily="34" charset="0"/>
                <a:ea typeface="ＭＳ Ｐゴシック" panose="020B0600070205080204" pitchFamily="34" charset="-128"/>
              </a:rPr>
              <a:t>Selection is minimized due the small population size in isofemale lines</a:t>
            </a:r>
          </a:p>
          <a:p>
            <a:pPr lvl="2"/>
            <a:r>
              <a:rPr lang="en-US" altLang="en-US">
                <a:latin typeface="Arial" panose="020B0604020202020204" pitchFamily="34" charset="0"/>
                <a:ea typeface="ＭＳ Ｐゴシック" panose="020B0600070205080204" pitchFamily="34" charset="-128"/>
              </a:rPr>
              <a:t>High diversity maintained</a:t>
            </a:r>
          </a:p>
          <a:p>
            <a:pPr lvl="2"/>
            <a:r>
              <a:rPr lang="en-US" altLang="en-US">
                <a:latin typeface="Arial" panose="020B0604020202020204" pitchFamily="34" charset="0"/>
                <a:ea typeface="ＭＳ Ｐゴシック" panose="020B0600070205080204" pitchFamily="34" charset="-128"/>
              </a:rPr>
              <a:t>Reconstituting is laborious </a:t>
            </a:r>
          </a:p>
          <a:p>
            <a:pPr lvl="1"/>
            <a:r>
              <a:rPr lang="en-US" altLang="en-US">
                <a:latin typeface="Arial" panose="020B0604020202020204" pitchFamily="34" charset="0"/>
                <a:ea typeface="ＭＳ Ｐゴシック" panose="020B0600070205080204" pitchFamily="34" charset="-128"/>
              </a:rPr>
              <a:t>Con:</a:t>
            </a:r>
          </a:p>
          <a:p>
            <a:pPr lvl="2"/>
            <a:r>
              <a:rPr lang="en-US" altLang="en-US">
                <a:latin typeface="Arial" panose="020B0604020202020204" pitchFamily="34" charset="0"/>
                <a:ea typeface="ＭＳ Ｐゴシック" panose="020B0600070205080204" pitchFamily="34" charset="-128"/>
              </a:rPr>
              <a:t>Populations will not be adapted to laboratory</a:t>
            </a:r>
          </a:p>
          <a:p>
            <a:pPr lvl="2"/>
            <a:r>
              <a:rPr lang="en-US" altLang="en-US">
                <a:latin typeface="Arial" panose="020B0604020202020204" pitchFamily="34" charset="0"/>
                <a:ea typeface="ＭＳ Ｐゴシック" panose="020B0600070205080204" pitchFamily="34" charset="-128"/>
              </a:rPr>
              <a:t>Maintenance is more effort when the number of isofemale lines is high</a:t>
            </a:r>
          </a:p>
          <a:p>
            <a:pPr lvl="2"/>
            <a:r>
              <a:rPr lang="en-US" altLang="en-US">
                <a:latin typeface="Arial" panose="020B0604020202020204" pitchFamily="34" charset="0"/>
                <a:ea typeface="ＭＳ Ｐゴシック" panose="020B0600070205080204" pitchFamily="34" charset="-128"/>
              </a:rPr>
              <a:t>Segregating variation in isofemale lines</a:t>
            </a:r>
          </a:p>
          <a:p>
            <a:pPr lvl="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86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0902-3B0B-2041-A2D9-14157BA44229}"/>
              </a:ext>
            </a:extLst>
          </p:cNvPr>
          <p:cNvSpPr>
            <a:spLocks noGrp="1"/>
          </p:cNvSpPr>
          <p:nvPr>
            <p:ph type="ctrTitle"/>
          </p:nvPr>
        </p:nvSpPr>
        <p:spPr>
          <a:xfrm>
            <a:off x="685800" y="2130425"/>
            <a:ext cx="7772400" cy="1470025"/>
          </a:xfrm>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Increasing the power to detect selected loci</a:t>
            </a:r>
          </a:p>
        </p:txBody>
      </p:sp>
      <p:sp>
        <p:nvSpPr>
          <p:cNvPr id="17411" name="Content Placeholder 2">
            <a:extLst>
              <a:ext uri="{FF2B5EF4-FFF2-40B4-BE49-F238E27FC236}">
                <a16:creationId xmlns:a16="http://schemas.microsoft.com/office/drawing/2014/main" id="{B312222B-1D82-7C40-8551-D82DEA2E5B11}"/>
              </a:ext>
            </a:extLst>
          </p:cNvPr>
          <p:cNvSpPr>
            <a:spLocks noGrp="1"/>
          </p:cNvSpPr>
          <p:nvPr>
            <p:ph type="subTitle" idx="1"/>
          </p:nvPr>
        </p:nvSpPr>
        <p:spPr/>
        <p:txBody>
          <a:bodyPr/>
          <a:lstStyle/>
          <a:p>
            <a:r>
              <a:rPr lang="en-US" altLang="en-US">
                <a:latin typeface="Arial" panose="020B0604020202020204" pitchFamily="34" charset="0"/>
                <a:ea typeface="ＭＳ Ｐゴシック" panose="020B0600070205080204" pitchFamily="34" charset="-128"/>
              </a:rPr>
              <a:t>Comparison of endpoints</a:t>
            </a:r>
          </a:p>
        </p:txBody>
      </p:sp>
    </p:spTree>
    <p:extLst>
      <p:ext uri="{BB962C8B-B14F-4D97-AF65-F5344CB8AC3E}">
        <p14:creationId xmlns:p14="http://schemas.microsoft.com/office/powerpoint/2010/main" val="325660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25F6B558-CF16-9749-8CE0-852EE0857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032000"/>
            <a:ext cx="506571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2FADB22-B2FD-2440-8DE1-1D8ECA180E1E}"/>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Outbred base vs. reconstituted base</a:t>
            </a:r>
          </a:p>
        </p:txBody>
      </p:sp>
      <p:sp>
        <p:nvSpPr>
          <p:cNvPr id="39940" name="Content Placeholder 2">
            <a:extLst>
              <a:ext uri="{FF2B5EF4-FFF2-40B4-BE49-F238E27FC236}">
                <a16:creationId xmlns:a16="http://schemas.microsoft.com/office/drawing/2014/main" id="{A868FB41-70E7-4F43-A417-71666F833CBA}"/>
              </a:ext>
            </a:extLst>
          </p:cNvPr>
          <p:cNvSpPr>
            <a:spLocks noGrp="1"/>
          </p:cNvSpPr>
          <p:nvPr>
            <p:ph idx="1"/>
          </p:nvPr>
        </p:nvSpPr>
        <p:spPr/>
        <p:txBody>
          <a:bodyPr/>
          <a:lstStyle/>
          <a:p>
            <a:pPr lvl="1">
              <a:buFontTx/>
              <a:buNone/>
            </a:pPr>
            <a:endParaRPr lang="en-US" altLang="en-US">
              <a:latin typeface="Arial" panose="020B0604020202020204" pitchFamily="34" charset="0"/>
              <a:ea typeface="ＭＳ Ｐゴシック" panose="020B0600070205080204" pitchFamily="34" charset="-128"/>
            </a:endParaRPr>
          </a:p>
        </p:txBody>
      </p:sp>
      <p:pic>
        <p:nvPicPr>
          <p:cNvPr id="39941" name="Picture 2">
            <a:extLst>
              <a:ext uri="{FF2B5EF4-FFF2-40B4-BE49-F238E27FC236}">
                <a16:creationId xmlns:a16="http://schemas.microsoft.com/office/drawing/2014/main" id="{3EA11D41-3D9D-8E42-B46F-054FE6449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59928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236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a:effectLst>
                  <a:outerShdw blurRad="38100" dist="38100" dir="2700000" algn="tl">
                    <a:srgbClr val="C0C0C0"/>
                  </a:outerShdw>
                </a:effectLst>
                <a:latin typeface="Arial" charset="0"/>
              </a:rPr>
              <a:t>Time series allows the distinction between sweep loci and quantitative traits</a:t>
            </a:r>
          </a:p>
        </p:txBody>
      </p:sp>
      <p:sp>
        <p:nvSpPr>
          <p:cNvPr id="18435" name="Content Placeholder 2"/>
          <p:cNvSpPr>
            <a:spLocks noGrp="1"/>
          </p:cNvSpPr>
          <p:nvPr>
            <p:ph idx="1"/>
          </p:nvPr>
        </p:nvSpPr>
        <p:spPr/>
        <p:txBody>
          <a:bodyPr/>
          <a:lstStyle/>
          <a:p>
            <a:r>
              <a:rPr lang="en-US" altLang="x-none">
                <a:latin typeface="Arial" charset="0"/>
              </a:rPr>
              <a:t>Quantitative trait loci</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75723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6096000" y="6096000"/>
            <a:ext cx="463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1400">
                <a:latin typeface="Arial" charset="0"/>
              </a:rPr>
              <a:t>Franssen et al. Heredity 2017</a:t>
            </a:r>
          </a:p>
        </p:txBody>
      </p:sp>
    </p:spTree>
    <p:extLst>
      <p:ext uri="{BB962C8B-B14F-4D97-AF65-F5344CB8AC3E}">
        <p14:creationId xmlns:p14="http://schemas.microsoft.com/office/powerpoint/2010/main" val="195229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FE22-923D-4F43-8212-ADEF4D6D3D44}"/>
              </a:ext>
            </a:extLst>
          </p:cNvPr>
          <p:cNvSpPr>
            <a:spLocks noGrp="1"/>
          </p:cNvSpPr>
          <p:nvPr>
            <p:ph type="title"/>
          </p:nvPr>
        </p:nvSpPr>
        <p:spPr/>
        <p:txBody>
          <a:bodyPr/>
          <a:lstStyle/>
          <a:p>
            <a:pPr>
              <a:defRPr/>
            </a:pPr>
            <a:r>
              <a:rPr lang="en-US">
                <a:latin typeface="Arial" pitchFamily="-107" charset="0"/>
                <a:ea typeface="ＭＳ Ｐゴシック" pitchFamily="-107" charset="-128"/>
              </a:rPr>
              <a:t>How to measure performance?</a:t>
            </a:r>
          </a:p>
        </p:txBody>
      </p:sp>
      <p:sp>
        <p:nvSpPr>
          <p:cNvPr id="19459" name="Content Placeholder 2">
            <a:extLst>
              <a:ext uri="{FF2B5EF4-FFF2-40B4-BE49-F238E27FC236}">
                <a16:creationId xmlns:a16="http://schemas.microsoft.com/office/drawing/2014/main" id="{27F8955E-4D9E-6347-B1AF-7E6BED0F329C}"/>
              </a:ext>
            </a:extLst>
          </p:cNvPr>
          <p:cNvSpPr>
            <a:spLocks noGrp="1"/>
          </p:cNvSpPr>
          <p:nvPr>
            <p:ph idx="1"/>
          </p:nvPr>
        </p:nvSpPr>
        <p:spPr/>
        <p:txBody>
          <a:bodyPr/>
          <a:lstStyle/>
          <a:p>
            <a:endParaRPr lang="en-US" altLang="en-US">
              <a:latin typeface="Arial" panose="020B0604020202020204" pitchFamily="34" charset="0"/>
              <a:ea typeface="ＭＳ Ｐゴシック" panose="020B0600070205080204" pitchFamily="34" charset="-128"/>
            </a:endParaRPr>
          </a:p>
        </p:txBody>
      </p:sp>
      <p:pic>
        <p:nvPicPr>
          <p:cNvPr id="19460" name="Picture 3">
            <a:extLst>
              <a:ext uri="{FF2B5EF4-FFF2-40B4-BE49-F238E27FC236}">
                <a16:creationId xmlns:a16="http://schemas.microsoft.com/office/drawing/2014/main" id="{81952CEA-3FC0-FC43-B270-BDCE836E07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8359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03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4E5B-A6C0-CE40-B9FF-A277C909AB4C}"/>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Number of replicates</a:t>
            </a:r>
          </a:p>
        </p:txBody>
      </p:sp>
      <p:sp>
        <p:nvSpPr>
          <p:cNvPr id="20483" name="Content Placeholder 2">
            <a:extLst>
              <a:ext uri="{FF2B5EF4-FFF2-40B4-BE49-F238E27FC236}">
                <a16:creationId xmlns:a16="http://schemas.microsoft.com/office/drawing/2014/main" id="{3FDB47C3-FE95-8E46-BE9B-A516E543AE46}"/>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Kofler et al, 2014</a:t>
            </a:r>
          </a:p>
        </p:txBody>
      </p:sp>
      <p:pic>
        <p:nvPicPr>
          <p:cNvPr id="20484" name="Picture 2">
            <a:extLst>
              <a:ext uri="{FF2B5EF4-FFF2-40B4-BE49-F238E27FC236}">
                <a16:creationId xmlns:a16="http://schemas.microsoft.com/office/drawing/2014/main" id="{D7B6660E-9BF9-9941-895C-2CA6DF101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72929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77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1C22-3EC3-C945-84FA-469A7CB788F1}"/>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Number of replicates</a:t>
            </a:r>
          </a:p>
        </p:txBody>
      </p:sp>
      <p:sp>
        <p:nvSpPr>
          <p:cNvPr id="18435" name="Content Placeholder 2">
            <a:extLst>
              <a:ext uri="{FF2B5EF4-FFF2-40B4-BE49-F238E27FC236}">
                <a16:creationId xmlns:a16="http://schemas.microsoft.com/office/drawing/2014/main" id="{CF08B129-0E76-A844-A2A3-A14702EDCB2E}"/>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Burke et al, 2014</a:t>
            </a:r>
          </a:p>
        </p:txBody>
      </p:sp>
      <p:pic>
        <p:nvPicPr>
          <p:cNvPr id="18436" name="Picture 2">
            <a:extLst>
              <a:ext uri="{FF2B5EF4-FFF2-40B4-BE49-F238E27FC236}">
                <a16:creationId xmlns:a16="http://schemas.microsoft.com/office/drawing/2014/main" id="{4642AA26-AE01-8C43-A40C-9AE302459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9CA5-CFC4-A24E-82D7-4B795FFA3946}"/>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Population size</a:t>
            </a:r>
          </a:p>
        </p:txBody>
      </p:sp>
      <p:sp>
        <p:nvSpPr>
          <p:cNvPr id="21507" name="Content Placeholder 2">
            <a:extLst>
              <a:ext uri="{FF2B5EF4-FFF2-40B4-BE49-F238E27FC236}">
                <a16:creationId xmlns:a16="http://schemas.microsoft.com/office/drawing/2014/main" id="{2875776A-6DC0-A04E-A76D-EFF519F44EBF}"/>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Kofler et al, 2014</a:t>
            </a:r>
          </a:p>
        </p:txBody>
      </p:sp>
      <p:pic>
        <p:nvPicPr>
          <p:cNvPr id="21508" name="Picture 2">
            <a:extLst>
              <a:ext uri="{FF2B5EF4-FFF2-40B4-BE49-F238E27FC236}">
                <a16:creationId xmlns:a16="http://schemas.microsoft.com/office/drawing/2014/main" id="{E0E0E1D2-731C-1A4C-97AF-A554F5BFF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783431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969F-3A5B-1644-8D9E-2C92F20D8AF2}"/>
              </a:ext>
            </a:extLst>
          </p:cNvPr>
          <p:cNvSpPr>
            <a:spLocks noGrp="1"/>
          </p:cNvSpPr>
          <p:nvPr>
            <p:ph type="title"/>
          </p:nvPr>
        </p:nvSpPr>
        <p:spPr/>
        <p:txBody>
          <a:bodyPr/>
          <a:lstStyle/>
          <a:p>
            <a:r>
              <a:rPr lang="en-US" altLang="en-US">
                <a:effectLst>
                  <a:outerShdw blurRad="38100" dist="38100" dir="2700000" algn="tl">
                    <a:srgbClr val="C0C0C0"/>
                  </a:outerShdw>
                </a:effectLst>
                <a:latin typeface="Arial" panose="020B0604020202020204" pitchFamily="34" charset="0"/>
                <a:ea typeface="ＭＳ Ｐゴシック" panose="020B0600070205080204" pitchFamily="34" charset="-128"/>
              </a:rPr>
              <a:t>Number of founder haplotypes</a:t>
            </a:r>
          </a:p>
        </p:txBody>
      </p:sp>
      <p:sp>
        <p:nvSpPr>
          <p:cNvPr id="22531" name="Content Placeholder 2">
            <a:extLst>
              <a:ext uri="{FF2B5EF4-FFF2-40B4-BE49-F238E27FC236}">
                <a16:creationId xmlns:a16="http://schemas.microsoft.com/office/drawing/2014/main" id="{A3E05D27-61A9-BA41-9E47-348F9E5102F3}"/>
              </a:ext>
            </a:extLst>
          </p:cNvPr>
          <p:cNvSpPr>
            <a:spLocks noGrp="1"/>
          </p:cNvSpPr>
          <p:nvPr>
            <p:ph idx="1"/>
          </p:nvPr>
        </p:nvSpPr>
        <p:spPr/>
        <p:txBody>
          <a:bodyPr/>
          <a:lstStyle/>
          <a:p>
            <a:r>
              <a:rPr lang="en-US" altLang="en-US">
                <a:latin typeface="Arial" panose="020B0604020202020204" pitchFamily="34" charset="0"/>
                <a:ea typeface="ＭＳ Ｐゴシック" panose="020B0600070205080204" pitchFamily="34" charset="-128"/>
              </a:rPr>
              <a:t>Kofler et al, 2014</a:t>
            </a:r>
          </a:p>
        </p:txBody>
      </p:sp>
      <p:pic>
        <p:nvPicPr>
          <p:cNvPr id="22532" name="Picture 2">
            <a:extLst>
              <a:ext uri="{FF2B5EF4-FFF2-40B4-BE49-F238E27FC236}">
                <a16:creationId xmlns:a16="http://schemas.microsoft.com/office/drawing/2014/main" id="{3CB0958F-A99F-B849-BAD6-7CF2953B6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694613"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127763"/>
      </p:ext>
    </p:extLst>
  </p:cSld>
  <p:clrMapOvr>
    <a:masterClrMapping/>
  </p:clrMapOvr>
</p:sld>
</file>

<file path=ppt/theme/theme1.xml><?xml version="1.0" encoding="utf-8"?>
<a:theme xmlns:a="http://schemas.openxmlformats.org/drawingml/2006/main" name="vetmed_popge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vetmed_popgen.pot</Template>
  <TotalTime>34861</TotalTime>
  <Words>871</Words>
  <Application>Microsoft Macintosh PowerPoint</Application>
  <PresentationFormat>On-screen Show (4:3)</PresentationFormat>
  <Paragraphs>211</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Calibri</vt:lpstr>
      <vt:lpstr>Comic Sans MS</vt:lpstr>
      <vt:lpstr>Times</vt:lpstr>
      <vt:lpstr>Wingdings</vt:lpstr>
      <vt:lpstr>vetmed_popgen</vt:lpstr>
      <vt:lpstr>Towards improved experimental design of E&amp;R studies</vt:lpstr>
      <vt:lpstr>PowerPoint Presentation</vt:lpstr>
      <vt:lpstr>Towards experimental guidelines</vt:lpstr>
      <vt:lpstr>Increasing the power to detect selected loci</vt:lpstr>
      <vt:lpstr>How to measure performance?</vt:lpstr>
      <vt:lpstr>Number of replicates</vt:lpstr>
      <vt:lpstr>Number of replicates</vt:lpstr>
      <vt:lpstr>Population size</vt:lpstr>
      <vt:lpstr>Number of founder haplotypes</vt:lpstr>
      <vt:lpstr>Number of generations</vt:lpstr>
      <vt:lpstr>Dominance</vt:lpstr>
      <vt:lpstr>Coverage</vt:lpstr>
      <vt:lpstr>Starting allele frequency</vt:lpstr>
      <vt:lpstr>Increasing the power to detect selected loci</vt:lpstr>
      <vt:lpstr>Time series analysis</vt:lpstr>
      <vt:lpstr>Time series analysis</vt:lpstr>
      <vt:lpstr>Trait architecture</vt:lpstr>
      <vt:lpstr>Constant s vs. QTL with truncating selection</vt:lpstr>
      <vt:lpstr>Bi-directional vs. uni-directional selection</vt:lpstr>
      <vt:lpstr>Replication</vt:lpstr>
      <vt:lpstr>Population size</vt:lpstr>
      <vt:lpstr>Duration of experiment and selection strength</vt:lpstr>
      <vt:lpstr>Comparison of software/methods</vt:lpstr>
      <vt:lpstr>Many different software tools</vt:lpstr>
      <vt:lpstr>3 different scenarios</vt:lpstr>
      <vt:lpstr>sweeps</vt:lpstr>
      <vt:lpstr>Truncating selection</vt:lpstr>
      <vt:lpstr>Stabilizing selection</vt:lpstr>
      <vt:lpstr>Similar performance on different real data sets</vt:lpstr>
      <vt:lpstr>Estimating s</vt:lpstr>
      <vt:lpstr>Laboratory natural selection vs. truncating selection</vt:lpstr>
      <vt:lpstr>Laboratory natural selection vs. truncating selection</vt:lpstr>
      <vt:lpstr>A new experimental design</vt:lpstr>
      <vt:lpstr>A new experimental design</vt:lpstr>
      <vt:lpstr>Comparison to GWAS</vt:lpstr>
      <vt:lpstr>Comparison to GWAS</vt:lpstr>
      <vt:lpstr>Reference population</vt:lpstr>
      <vt:lpstr>Outbred base vs. reconstituted base</vt:lpstr>
      <vt:lpstr>Outbred base vs. reconstituted base</vt:lpstr>
      <vt:lpstr>Outbred base vs. reconstituted base</vt:lpstr>
      <vt:lpstr>Time series allows the distinction between sweep loci and quantitative traits</vt:lpstr>
    </vt:vector>
  </TitlesOfParts>
  <Manager/>
  <Company>MS Beagle</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genotype and phenotype</dc:title>
  <dc:subject/>
  <dc:creator>Charles Darwin</dc:creator>
  <cp:keywords/>
  <dc:description/>
  <cp:lastModifiedBy>Gregor Mendel</cp:lastModifiedBy>
  <cp:revision>290</cp:revision>
  <cp:lastPrinted>2012-02-16T08:47:03Z</cp:lastPrinted>
  <dcterms:created xsi:type="dcterms:W3CDTF">2017-11-04T16:05:39Z</dcterms:created>
  <dcterms:modified xsi:type="dcterms:W3CDTF">2020-01-28T03:14:15Z</dcterms:modified>
  <cp:category/>
</cp:coreProperties>
</file>