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3" r:id="rId5"/>
    <p:sldId id="270" r:id="rId6"/>
    <p:sldId id="271" r:id="rId7"/>
    <p:sldId id="263" r:id="rId8"/>
    <p:sldId id="272" r:id="rId9"/>
    <p:sldId id="265" r:id="rId10"/>
    <p:sldId id="267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8" autoAdjust="0"/>
    <p:restoredTop sz="94524"/>
  </p:normalViewPr>
  <p:slideViewPr>
    <p:cSldViewPr snapToGrid="0" showGuides="1">
      <p:cViewPr>
        <p:scale>
          <a:sx n="129" d="100"/>
          <a:sy n="129" d="100"/>
        </p:scale>
        <p:origin x="-56" y="-864"/>
      </p:cViewPr>
      <p:guideLst>
        <p:guide orient="horz" pos="4020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EE78F-762E-294F-ACA1-DA6EB89583B1}" type="datetimeFigureOut">
              <a:rPr lang="en-US" smtClean="0"/>
              <a:t>1/23/25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391C-745F-C54B-9AC5-B6F94822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F391C-745F-C54B-9AC5-B6F94822C4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F391C-745F-C54B-9AC5-B6F94822C4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F391C-745F-C54B-9AC5-B6F94822C4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7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F391C-745F-C54B-9AC5-B6F94822C4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0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F391C-745F-C54B-9AC5-B6F94822C4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6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F391C-745F-C54B-9AC5-B6F94822C4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7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F391C-745F-C54B-9AC5-B6F94822C4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3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F391C-745F-C54B-9AC5-B6F94822C4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7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22C04-7B2D-EE6B-15F9-F5838A4CD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0D8E3-0863-4B4E-E1B5-D43BD8BBC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77727-4BEF-E8DD-80EF-8C099902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74FF-4282-4E4D-8484-A9390F365357}" type="datetime1">
              <a:rPr lang="en-IN" smtClean="0"/>
              <a:t>23/01/25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E8CD9-FB1A-E9B7-80B9-68E94751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C9A44-745F-DA38-FFDE-B21FE750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49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F2BF7-71DE-20F3-B42D-90EC93A3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D49E7-2F71-86E4-B448-0DD88D8DA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BE971-FA0A-679A-73FB-4919408A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22DB-F33E-914C-9113-5FDC3A8AB8FC}" type="datetime1">
              <a:rPr lang="en-IN" smtClean="0"/>
              <a:t>23/01/25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FB4C6-A2F5-C083-2C43-2AC1D8AD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55A2-BB84-8000-40FE-C0C10AE1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74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1A77E-197B-A2F4-E00E-2863915DA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00103-02B4-9C0A-7675-7D788EC28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F0874-ECA1-1401-C1D4-B720CCA1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806F-EAB1-E743-B30E-7C854C35A12E}" type="datetime1">
              <a:rPr lang="en-IN" smtClean="0"/>
              <a:t>23/01/25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AA3AA-B59E-C24E-A816-7F105C67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946F-3EDE-A6A3-BF63-F711506A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887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FEBB-5B9A-025C-F6A2-95E64CA0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5D6F-0B52-7FB9-9653-FECA33E0E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72715-A407-0816-63BE-E93DC5D8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FC17-7BFD-FA49-B389-399601FC48AD}" type="datetime1">
              <a:rPr lang="en-IN" smtClean="0"/>
              <a:t>23/01/25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575EC-2875-A5D3-6559-FA878EA5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28CE8-8F57-5692-1AFB-8E62B364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92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BB31-8852-18C8-40DB-2328B7C6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2CC1A-6908-70D3-8566-840E7E43C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D3B61-F24B-0A3E-91A0-82FCA305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6EC-C6D2-3541-B61E-324FEA63A768}" type="datetime1">
              <a:rPr lang="en-IN" smtClean="0"/>
              <a:t>23/01/25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96813-0CE8-948A-5BD5-0DA9150F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E385-FA14-5D7A-4CF2-65551A91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30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A5EB-09EE-529B-E6CB-ACC4020C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D68E5-C991-C4E2-498C-B329AA05F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90BA3-4617-1DB8-EC53-501F8F28F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4BA4B-5221-2515-0611-3AAAD9D8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5F0-D4A6-1C42-86E5-5C05B5A314AF}" type="datetime1">
              <a:rPr lang="en-IN" smtClean="0"/>
              <a:t>23/01/25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0FD2C-F194-EF39-D786-07B26A87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6CA53-D8A5-3631-6F00-8647798A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61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D166-0659-07F5-074C-A0F6A0AA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E5AE1-49F3-D6B4-5A4B-93B20A474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1884D-34D9-C75C-25EF-911CBE417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29452-89F8-8397-C709-B59DBF920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302D9-CAC6-DA87-81CC-63A614E40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887BC-AD15-785D-AFE3-D36ED2EA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7F5C-A0F9-8243-9010-751816778D8D}" type="datetime1">
              <a:rPr lang="en-IN" smtClean="0"/>
              <a:t>23/01/25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1E0E8-9F2D-8671-C719-AAFC5075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139A7-A136-9F11-685F-52A1274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65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FF97-7CBE-10F3-C5DE-F3EE3B7C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621B1-0E80-2B96-8BA1-A38DD5E5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B3B1-4276-C340-B318-758653A015C6}" type="datetime1">
              <a:rPr lang="en-IN" smtClean="0"/>
              <a:t>23/01/25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A4368-BBCF-1821-20D7-19DFE2AC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935A5-5C7B-AF70-E69B-B4C90B11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2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A8202-2BBB-145B-63E6-20EEF342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CD94-C491-0248-AAB3-F8E16532C633}" type="datetime1">
              <a:rPr lang="en-IN" smtClean="0"/>
              <a:t>23/01/25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FBE9F-CF9D-D793-678E-23571B42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EC59-76FF-F008-F06E-061ABF89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69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DEDE-9188-A733-2280-C1EC79E2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4171-90D4-190C-5636-1527B7FD5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4F120-F195-46B9-0195-59E999A05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9EA09-A70C-27EB-599F-602B5B42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FE7-937C-1149-A749-FDD2C832F09A}" type="datetime1">
              <a:rPr lang="en-IN" smtClean="0"/>
              <a:t>23/01/25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DE894-CAC6-FB07-6DB8-8420B00B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ECDA4-1567-F849-A7E6-3B9CC6A4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86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96C1-E4B9-2C19-6ABA-F0E5C27B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E4E5E-3659-B226-89B4-677DFBBC2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C97BE-3FD5-8E99-AA35-7EFE231D4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DB526-A21D-01A3-BC02-D5216F12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C387-708A-334F-8DB9-DEA48049C05A}" type="datetime1">
              <a:rPr lang="en-IN" smtClean="0"/>
              <a:t>23/01/25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05EE1-CA1D-2E2C-43EF-9D995F06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201C9-7AB6-8649-9F1F-E2F4CE8E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49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3CF3A-0EC0-7C2E-079F-95F83A20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F6805-F821-DEBB-51AD-BC6DEEC54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8BA17-9ECD-1650-8C78-713AC3812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6C8B3-6603-3849-B2C4-76D9DB007D69}" type="datetime1">
              <a:rPr lang="en-IN" smtClean="0"/>
              <a:t>23/01/25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A7773-2F9B-6A4F-774C-7B109F292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761C7-CFB3-C7CB-A371-E4B90CA79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37AF80-4CB9-4404-85E6-F49E9C593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45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harsh.sharma@iitb.ac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01.png"/><Relationship Id="rId3" Type="http://schemas.openxmlformats.org/officeDocument/2006/relationships/image" Target="../media/image26.emf"/><Relationship Id="rId7" Type="http://schemas.openxmlformats.org/officeDocument/2006/relationships/image" Target="../media/image57.png"/><Relationship Id="rId12" Type="http://schemas.openxmlformats.org/officeDocument/2006/relationships/image" Target="../media/image9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910.png"/><Relationship Id="rId5" Type="http://schemas.openxmlformats.org/officeDocument/2006/relationships/image" Target="../media/image550.png"/><Relationship Id="rId10" Type="http://schemas.openxmlformats.org/officeDocument/2006/relationships/image" Target="../media/image900.png"/><Relationship Id="rId4" Type="http://schemas.openxmlformats.org/officeDocument/2006/relationships/image" Target="../media/image540.png"/><Relationship Id="rId9" Type="http://schemas.openxmlformats.org/officeDocument/2006/relationships/image" Target="../media/image8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20.png"/><Relationship Id="rId18" Type="http://schemas.openxmlformats.org/officeDocument/2006/relationships/image" Target="../media/image82.png"/><Relationship Id="rId26" Type="http://schemas.openxmlformats.org/officeDocument/2006/relationships/image" Target="../media/image87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77.png"/><Relationship Id="rId7" Type="http://schemas.openxmlformats.org/officeDocument/2006/relationships/image" Target="../media/image701.png"/><Relationship Id="rId12" Type="http://schemas.openxmlformats.org/officeDocument/2006/relationships/image" Target="../media/image712.png"/><Relationship Id="rId25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84.png"/><Relationship Id="rId16" Type="http://schemas.openxmlformats.org/officeDocument/2006/relationships/image" Target="../media/image80.png"/><Relationship Id="rId1" Type="http://schemas.openxmlformats.org/officeDocument/2006/relationships/tags" Target="../tags/tag1.xml"/><Relationship Id="rId6" Type="http://schemas.openxmlformats.org/officeDocument/2006/relationships/image" Target="../media/image691.png"/><Relationship Id="rId11" Type="http://schemas.openxmlformats.org/officeDocument/2006/relationships/image" Target="../media/image75.png"/><Relationship Id="rId24" Type="http://schemas.openxmlformats.org/officeDocument/2006/relationships/image" Target="../media/image85.png"/><Relationship Id="rId5" Type="http://schemas.openxmlformats.org/officeDocument/2006/relationships/image" Target="../media/image681.png"/><Relationship Id="rId15" Type="http://schemas.openxmlformats.org/officeDocument/2006/relationships/image" Target="../media/image79.png"/><Relationship Id="rId23" Type="http://schemas.openxmlformats.org/officeDocument/2006/relationships/image" Target="../media/image81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71.png"/><Relationship Id="rId9" Type="http://schemas.openxmlformats.org/officeDocument/2006/relationships/image" Target="../media/image73.png"/><Relationship Id="rId22" Type="http://schemas.openxmlformats.org/officeDocument/2006/relationships/image" Target="../media/image770.png"/><Relationship Id="rId1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8.png"/><Relationship Id="rId5" Type="http://schemas.openxmlformats.org/officeDocument/2006/relationships/image" Target="../media/image340.png"/><Relationship Id="rId10" Type="http://schemas.openxmlformats.org/officeDocument/2006/relationships/image" Target="../media/image92.png"/><Relationship Id="rId4" Type="http://schemas.openxmlformats.org/officeDocument/2006/relationships/image" Target="../media/image330.png"/><Relationship Id="rId9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41.png"/><Relationship Id="rId26" Type="http://schemas.openxmlformats.org/officeDocument/2006/relationships/image" Target="../media/image44.png"/><Relationship Id="rId3" Type="http://schemas.openxmlformats.org/officeDocument/2006/relationships/image" Target="../media/image38.png"/><Relationship Id="rId21" Type="http://schemas.openxmlformats.org/officeDocument/2006/relationships/image" Target="../media/image41.png"/><Relationship Id="rId25" Type="http://schemas.openxmlformats.org/officeDocument/2006/relationships/image" Target="../media/image410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00.png"/><Relationship Id="rId23" Type="http://schemas.openxmlformats.org/officeDocument/2006/relationships/image" Target="../media/image43.png"/><Relationship Id="rId19" Type="http://schemas.openxmlformats.org/officeDocument/2006/relationships/image" Target="../media/image751.png"/><Relationship Id="rId4" Type="http://schemas.openxmlformats.org/officeDocument/2006/relationships/image" Target="../media/image21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0.png"/><Relationship Id="rId18" Type="http://schemas.openxmlformats.org/officeDocument/2006/relationships/image" Target="../media/image730.png"/><Relationship Id="rId26" Type="http://schemas.openxmlformats.org/officeDocument/2006/relationships/image" Target="../media/image811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760.png"/><Relationship Id="rId34" Type="http://schemas.openxmlformats.org/officeDocument/2006/relationships/image" Target="../media/image890.png"/><Relationship Id="rId7" Type="http://schemas.openxmlformats.org/officeDocument/2006/relationships/image" Target="../media/image620.png"/><Relationship Id="rId12" Type="http://schemas.openxmlformats.org/officeDocument/2006/relationships/image" Target="../media/image670.png"/><Relationship Id="rId17" Type="http://schemas.openxmlformats.org/officeDocument/2006/relationships/image" Target="../media/image720.png"/><Relationship Id="rId25" Type="http://schemas.openxmlformats.org/officeDocument/2006/relationships/image" Target="../media/image8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1.png"/><Relationship Id="rId20" Type="http://schemas.openxmlformats.org/officeDocument/2006/relationships/image" Target="../media/image750.png"/><Relationship Id="rId29" Type="http://schemas.openxmlformats.org/officeDocument/2006/relationships/image" Target="../media/image840.png"/><Relationship Id="rId1" Type="http://schemas.openxmlformats.org/officeDocument/2006/relationships/tags" Target="../tags/tag3.xml"/><Relationship Id="rId6" Type="http://schemas.openxmlformats.org/officeDocument/2006/relationships/image" Target="../media/image610.png"/><Relationship Id="rId11" Type="http://schemas.openxmlformats.org/officeDocument/2006/relationships/image" Target="../media/image660.png"/><Relationship Id="rId24" Type="http://schemas.openxmlformats.org/officeDocument/2006/relationships/image" Target="../media/image790.png"/><Relationship Id="rId32" Type="http://schemas.openxmlformats.org/officeDocument/2006/relationships/image" Target="../media/image22.png"/><Relationship Id="rId5" Type="http://schemas.openxmlformats.org/officeDocument/2006/relationships/image" Target="../media/image600.png"/><Relationship Id="rId15" Type="http://schemas.openxmlformats.org/officeDocument/2006/relationships/image" Target="../media/image700.png"/><Relationship Id="rId23" Type="http://schemas.openxmlformats.org/officeDocument/2006/relationships/image" Target="../media/image780.png"/><Relationship Id="rId28" Type="http://schemas.openxmlformats.org/officeDocument/2006/relationships/image" Target="../media/image830.png"/><Relationship Id="rId10" Type="http://schemas.openxmlformats.org/officeDocument/2006/relationships/image" Target="../media/image650.png"/><Relationship Id="rId19" Type="http://schemas.openxmlformats.org/officeDocument/2006/relationships/image" Target="../media/image740.png"/><Relationship Id="rId31" Type="http://schemas.openxmlformats.org/officeDocument/2006/relationships/image" Target="../media/image86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Relationship Id="rId14" Type="http://schemas.openxmlformats.org/officeDocument/2006/relationships/image" Target="../media/image690.png"/><Relationship Id="rId22" Type="http://schemas.openxmlformats.org/officeDocument/2006/relationships/image" Target="../media/image771.png"/><Relationship Id="rId27" Type="http://schemas.openxmlformats.org/officeDocument/2006/relationships/image" Target="../media/image820.png"/><Relationship Id="rId30" Type="http://schemas.openxmlformats.org/officeDocument/2006/relationships/image" Target="../media/image850.png"/><Relationship Id="rId35" Type="http://schemas.openxmlformats.org/officeDocument/2006/relationships/image" Target="../media/image23.png"/><Relationship Id="rId8" Type="http://schemas.openxmlformats.org/officeDocument/2006/relationships/image" Target="../media/image6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51" Type="http://schemas.openxmlformats.org/officeDocument/2006/relationships/image" Target="../media/image53.png"/><Relationship Id="rId3" Type="http://schemas.openxmlformats.org/officeDocument/2006/relationships/image" Target="../media/image24.emf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28.png"/><Relationship Id="rId7" Type="http://schemas.openxmlformats.org/officeDocument/2006/relationships/image" Target="../media/image59.png"/><Relationship Id="rId46" Type="http://schemas.openxmlformats.org/officeDocument/2006/relationships/image" Target="../media/image48.png"/><Relationship Id="rId59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5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45" Type="http://schemas.openxmlformats.org/officeDocument/2006/relationships/image" Target="../media/image47.png"/><Relationship Id="rId53" Type="http://schemas.openxmlformats.org/officeDocument/2006/relationships/image" Target="../media/image26.png"/><Relationship Id="rId58" Type="http://schemas.openxmlformats.org/officeDocument/2006/relationships/image" Target="../media/image31.png"/><Relationship Id="rId5" Type="http://schemas.openxmlformats.org/officeDocument/2006/relationships/image" Target="../media/image25.emf"/><Relationship Id="rId49" Type="http://schemas.openxmlformats.org/officeDocument/2006/relationships/image" Target="../media/image51.png"/><Relationship Id="rId57" Type="http://schemas.openxmlformats.org/officeDocument/2006/relationships/image" Target="../media/image30.png"/><Relationship Id="rId61" Type="http://schemas.openxmlformats.org/officeDocument/2006/relationships/image" Target="../media/image34.png"/><Relationship Id="rId52" Type="http://schemas.openxmlformats.org/officeDocument/2006/relationships/image" Target="../media/image25.png"/><Relationship Id="rId60" Type="http://schemas.openxmlformats.org/officeDocument/2006/relationships/image" Target="../media/image33.png"/><Relationship Id="rId4" Type="http://schemas.openxmlformats.org/officeDocument/2006/relationships/image" Target="../media/image440.png"/><Relationship Id="rId48" Type="http://schemas.openxmlformats.org/officeDocument/2006/relationships/image" Target="../media/image50.png"/><Relationship Id="rId5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3F47-E5DA-9200-C388-602F7EA08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284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Quantum Error Correction for </a:t>
            </a:r>
            <a:r>
              <a:rPr lang="en-US" dirty="0">
                <a:solidFill>
                  <a:srgbClr val="FF0000"/>
                </a:solidFill>
              </a:rPr>
              <a:t>unresolvable</a:t>
            </a:r>
            <a:r>
              <a:rPr lang="en-US" dirty="0"/>
              <a:t> spin ensembles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7301F-F540-50E6-CF80-30354014C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7127"/>
            <a:ext cx="9144000" cy="2113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Harsh Sharma</a:t>
            </a:r>
          </a:p>
          <a:p>
            <a:r>
              <a:rPr lang="en-US" sz="2000" dirty="0"/>
              <a:t>Department of Physics, IIT Bombay</a:t>
            </a:r>
          </a:p>
          <a:p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harsh.sharma@iitb.ac.in</a:t>
            </a:r>
            <a:r>
              <a:rPr lang="en-US" sz="2000" dirty="0"/>
              <a:t>)</a:t>
            </a:r>
          </a:p>
          <a:p>
            <a:r>
              <a:rPr lang="en-US" dirty="0"/>
              <a:t>Quantum Trajectories</a:t>
            </a:r>
          </a:p>
          <a:p>
            <a:r>
              <a:rPr lang="en-US" dirty="0"/>
              <a:t>23 January 2025</a:t>
            </a:r>
          </a:p>
        </p:txBody>
      </p:sp>
      <p:pic>
        <p:nvPicPr>
          <p:cNvPr id="7" name="Picture 6" descr="A logo with a flower and text&#10;&#10;Description automatically generated">
            <a:extLst>
              <a:ext uri="{FF2B5EF4-FFF2-40B4-BE49-F238E27FC236}">
                <a16:creationId xmlns:a16="http://schemas.microsoft.com/office/drawing/2014/main" id="{E8FA5DD3-83E1-6EF8-867E-58EB6E85D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38" y="4759798"/>
            <a:ext cx="1560193" cy="15211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CC399-FFFA-22CC-75F5-4FF2D0BE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1</a:t>
            </a:fld>
            <a:endParaRPr lang="en-IN"/>
          </a:p>
        </p:txBody>
      </p:sp>
      <p:pic>
        <p:nvPicPr>
          <p:cNvPr id="8" name="Picture 7" descr="A logo with red text&#10;&#10;AI-generated content may be incorrect.">
            <a:extLst>
              <a:ext uri="{FF2B5EF4-FFF2-40B4-BE49-F238E27FC236}">
                <a16:creationId xmlns:a16="http://schemas.microsoft.com/office/drawing/2014/main" id="{AEE018CD-2307-B523-43B9-E21F51F5D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84" y="4268470"/>
            <a:ext cx="2113280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1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AFB-D644-130B-8C38-F0D5909F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84188-0899-190D-D52D-C39541C8A293}"/>
              </a:ext>
            </a:extLst>
          </p:cNvPr>
          <p:cNvSpPr txBox="1"/>
          <p:nvPr/>
        </p:nvSpPr>
        <p:spPr>
          <a:xfrm>
            <a:off x="960895" y="1193370"/>
            <a:ext cx="10275376" cy="500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effectLst/>
                <a:latin typeface="Arial" panose="020B0604020202020204" pitchFamily="34" charset="0"/>
              </a:rPr>
              <a:t>Scheme to conduct QEC for spin ensemble systems that </a:t>
            </a:r>
            <a:r>
              <a:rPr lang="en-IN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cannot be resolved</a:t>
            </a:r>
            <a:r>
              <a:rPr lang="en-IN" b="0" i="0" u="none" strike="noStrike" dirty="0"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200000"/>
              </a:lnSpc>
            </a:pPr>
            <a:endParaRPr lang="en-IN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</a:rPr>
              <a:t>R</a:t>
            </a:r>
            <a:r>
              <a:rPr lang="en-IN" b="0" i="0" u="none" strike="noStrike" dirty="0">
                <a:effectLst/>
                <a:latin typeface="Arial" panose="020B0604020202020204" pitchFamily="34" charset="0"/>
              </a:rPr>
              <a:t>epresent the logical information as a </a:t>
            </a:r>
            <a:r>
              <a:rPr lang="en-IN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superposition of PI states </a:t>
            </a:r>
            <a:r>
              <a:rPr lang="en-IN" b="0" i="0" u="none" strike="noStrike" dirty="0">
                <a:effectLst/>
                <a:latin typeface="Arial" panose="020B0604020202020204" pitchFamily="34" charset="0"/>
              </a:rPr>
              <a:t>that are generally </a:t>
            </a:r>
            <a:r>
              <a:rPr lang="en-IN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mixed</a:t>
            </a:r>
            <a:r>
              <a:rPr lang="en-IN" b="0" i="0" u="none" strike="noStrike" dirty="0"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200000"/>
              </a:lnSpc>
            </a:pPr>
            <a:endParaRPr lang="en-IN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effectLst/>
                <a:latin typeface="Arial" panose="020B0604020202020204" pitchFamily="34" charset="0"/>
              </a:rPr>
              <a:t>PI-QEC </a:t>
            </a:r>
            <a:r>
              <a:rPr lang="en-IN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protect against all prominent errors </a:t>
            </a:r>
            <a:r>
              <a:rPr lang="en-IN" b="0" i="0" u="none" strike="noStrike" dirty="0">
                <a:effectLst/>
                <a:latin typeface="Arial" panose="020B0604020202020204" pitchFamily="34" charset="0"/>
              </a:rPr>
              <a:t>in spin ensemble.</a:t>
            </a:r>
          </a:p>
          <a:p>
            <a:pPr>
              <a:lnSpc>
                <a:spcPct val="200000"/>
              </a:lnSpc>
            </a:pPr>
            <a:endParaRPr lang="en-IN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</a:rPr>
              <a:t>R</a:t>
            </a:r>
            <a:r>
              <a:rPr lang="en-IN" b="0" i="0" u="none" strike="noStrike" dirty="0">
                <a:effectLst/>
                <a:latin typeface="Arial" panose="020B0604020202020204" pitchFamily="34" charset="0"/>
              </a:rPr>
              <a:t>ecovery processes of our scheme </a:t>
            </a:r>
            <a:r>
              <a:rPr lang="en-IN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do not require resolving any subset of the spin.</a:t>
            </a:r>
            <a:br>
              <a:rPr lang="en-IN" dirty="0"/>
            </a:br>
            <a:endParaRPr lang="en-I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Our formalism can also develop codes to </a:t>
            </a:r>
            <a:r>
              <a:rPr lang="en-IN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protect quantum sensing </a:t>
            </a:r>
            <a:r>
              <a:rPr lang="en-IN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against errors.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18813-FABF-A60C-0E56-1F0C5CB0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83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3F47-E5DA-9200-C388-602F7EA08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522271"/>
            <a:ext cx="9144000" cy="23876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>
                    <a:lumMod val="50000"/>
                  </a:schemeClr>
                </a:solidFill>
              </a:rPr>
              <a:t>Thank You!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CC399-FFFA-22CC-75F5-4FF2D0BE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11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3937A-D3DF-DD1E-D9E9-20B75E7245C4}"/>
              </a:ext>
            </a:extLst>
          </p:cNvPr>
          <p:cNvSpPr txBox="1"/>
          <p:nvPr/>
        </p:nvSpPr>
        <p:spPr>
          <a:xfrm>
            <a:off x="2982913" y="4768169"/>
            <a:ext cx="6515100" cy="12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/>
              <a:t>Acknowledgements</a:t>
            </a:r>
          </a:p>
          <a:p>
            <a:pPr>
              <a:lnSpc>
                <a:spcPct val="150000"/>
              </a:lnSpc>
            </a:pPr>
            <a:r>
              <a:rPr lang="en-US" dirty="0"/>
              <a:t>1. </a:t>
            </a:r>
            <a:r>
              <a:rPr lang="en-US" b="1" dirty="0"/>
              <a:t>Himadri Shekhar Dhar</a:t>
            </a:r>
            <a:r>
              <a:rPr lang="en-US" dirty="0"/>
              <a:t>, Department of Physics, IIT Bombay.</a:t>
            </a:r>
          </a:p>
          <a:p>
            <a:pPr>
              <a:lnSpc>
                <a:spcPct val="150000"/>
              </a:lnSpc>
            </a:pPr>
            <a:r>
              <a:rPr lang="en-US" dirty="0"/>
              <a:t>2. </a:t>
            </a:r>
            <a:r>
              <a:rPr lang="en-US" b="1" dirty="0"/>
              <a:t>Hoi-Kwan (Kero) Lau</a:t>
            </a:r>
            <a:r>
              <a:rPr lang="en-US" dirty="0"/>
              <a:t>, Department of Physics, SFU Burnaby. </a:t>
            </a:r>
          </a:p>
        </p:txBody>
      </p:sp>
    </p:spTree>
    <p:extLst>
      <p:ext uri="{BB962C8B-B14F-4D97-AF65-F5344CB8AC3E}">
        <p14:creationId xmlns:p14="http://schemas.microsoft.com/office/powerpoint/2010/main" val="115161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AFB-D644-130B-8C38-F0D5909F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Error protected quantum sensing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403AF-55D8-F537-B86A-0E7F2438B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79" y="3972335"/>
            <a:ext cx="3535581" cy="2751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82A71-0FCD-1ED8-D2EE-FAC3CC9ABA80}"/>
              </a:ext>
            </a:extLst>
          </p:cNvPr>
          <p:cNvSpPr txBox="1"/>
          <p:nvPr/>
        </p:nvSpPr>
        <p:spPr>
          <a:xfrm>
            <a:off x="278969" y="1303712"/>
            <a:ext cx="252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Ramsey Interferometry: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230375-7918-1C5F-B68D-FD8691A2DBAB}"/>
                  </a:ext>
                </a:extLst>
              </p:cNvPr>
              <p:cNvSpPr txBox="1"/>
              <p:nvPr/>
            </p:nvSpPr>
            <p:spPr>
              <a:xfrm>
                <a:off x="3602580" y="1182652"/>
                <a:ext cx="1179041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+|1⟩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230375-7918-1C5F-B68D-FD8691A2D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80" y="1182652"/>
                <a:ext cx="1179041" cy="675057"/>
              </a:xfrm>
              <a:prstGeom prst="rect">
                <a:avLst/>
              </a:prstGeom>
              <a:blipFill>
                <a:blip r:embed="rId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B6DED9-31EB-9E73-A4B4-AC03007098BA}"/>
              </a:ext>
            </a:extLst>
          </p:cNvPr>
          <p:cNvCxnSpPr>
            <a:stCxn id="6" idx="3"/>
          </p:cNvCxnSpPr>
          <p:nvPr/>
        </p:nvCxnSpPr>
        <p:spPr>
          <a:xfrm flipV="1">
            <a:off x="4781621" y="1520180"/>
            <a:ext cx="1378180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90A0C-B1FA-F292-77A6-54FDF578067F}"/>
                  </a:ext>
                </a:extLst>
              </p:cNvPr>
              <p:cNvSpPr txBox="1"/>
              <p:nvPr/>
            </p:nvSpPr>
            <p:spPr>
              <a:xfrm>
                <a:off x="4859112" y="1069842"/>
                <a:ext cx="1177310" cy="370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90A0C-B1FA-F292-77A6-54FDF5780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112" y="1069842"/>
                <a:ext cx="1177310" cy="370999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DA5CC8-F327-2663-862B-EE17380441A3}"/>
                  </a:ext>
                </a:extLst>
              </p:cNvPr>
              <p:cNvSpPr txBox="1"/>
              <p:nvPr/>
            </p:nvSpPr>
            <p:spPr>
              <a:xfrm>
                <a:off x="6269457" y="1184506"/>
                <a:ext cx="1505925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DA5CC8-F327-2663-862B-EE1738044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57" y="1184506"/>
                <a:ext cx="1505925" cy="711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DF45DA-6D6D-630C-A527-35C956D48589}"/>
                  </a:ext>
                </a:extLst>
              </p:cNvPr>
              <p:cNvSpPr txBox="1"/>
              <p:nvPr/>
            </p:nvSpPr>
            <p:spPr>
              <a:xfrm>
                <a:off x="8262155" y="1211603"/>
                <a:ext cx="2984984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DF45DA-6D6D-630C-A527-35C956D48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155" y="1211603"/>
                <a:ext cx="2984984" cy="404983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17F1F89-EA80-D418-2C6C-5CECF981E195}"/>
              </a:ext>
            </a:extLst>
          </p:cNvPr>
          <p:cNvSpPr txBox="1"/>
          <p:nvPr/>
        </p:nvSpPr>
        <p:spPr>
          <a:xfrm>
            <a:off x="278969" y="3924612"/>
            <a:ext cx="222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collective decay: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A02686-257A-F17C-4D44-AB026C772402}"/>
                  </a:ext>
                </a:extLst>
              </p:cNvPr>
              <p:cNvSpPr txBox="1"/>
              <p:nvPr/>
            </p:nvSpPr>
            <p:spPr>
              <a:xfrm>
                <a:off x="2344551" y="4334807"/>
                <a:ext cx="339791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A02686-257A-F17C-4D44-AB026C772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51" y="4334807"/>
                <a:ext cx="3397918" cy="404983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E24D423-221D-B9B8-E112-215E75511458}"/>
              </a:ext>
            </a:extLst>
          </p:cNvPr>
          <p:cNvSpPr txBox="1"/>
          <p:nvPr/>
        </p:nvSpPr>
        <p:spPr>
          <a:xfrm>
            <a:off x="278969" y="4980327"/>
            <a:ext cx="23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Encoding for sensing: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69666E-104D-527D-2B2C-9CB202D5832C}"/>
                  </a:ext>
                </a:extLst>
              </p:cNvPr>
              <p:cNvSpPr txBox="1"/>
              <p:nvPr/>
            </p:nvSpPr>
            <p:spPr>
              <a:xfrm>
                <a:off x="2480854" y="4990637"/>
                <a:ext cx="3124445" cy="883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69666E-104D-527D-2B2C-9CB202D58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54" y="4990637"/>
                <a:ext cx="3124445" cy="883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1FF8EBE-0675-F34F-CA09-F5D0A9AC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12</a:t>
            </a:fld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C2999A-EB6B-C9EB-038C-F3F872DF1EB8}"/>
              </a:ext>
            </a:extLst>
          </p:cNvPr>
          <p:cNvSpPr txBox="1"/>
          <p:nvPr/>
        </p:nvSpPr>
        <p:spPr>
          <a:xfrm>
            <a:off x="267729" y="1734599"/>
            <a:ext cx="4789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i="1" dirty="0">
                <a:solidFill>
                  <a:schemeClr val="accent4">
                    <a:lumMod val="50000"/>
                  </a:schemeClr>
                </a:solidFill>
                <a:latin typeface="Proxima Nova"/>
              </a:rPr>
              <a:t>V. Giovannetti et. al., Phys</a:t>
            </a:r>
            <a:r>
              <a:rPr lang="en-IN" sz="1400" b="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Proxima Nova"/>
              </a:rPr>
              <a:t>. Rev. Lett. </a:t>
            </a:r>
            <a:r>
              <a:rPr lang="en-IN" sz="1400" b="1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Proxima Nova"/>
              </a:rPr>
              <a:t>96</a:t>
            </a:r>
            <a:r>
              <a:rPr lang="en-IN" sz="1400" b="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Proxima Nova"/>
              </a:rPr>
              <a:t>, 010401, (2006</a:t>
            </a:r>
            <a:r>
              <a:rPr lang="en-US" sz="1400" b="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Proxima Nova"/>
              </a:rPr>
              <a:t>).</a:t>
            </a:r>
            <a:endParaRPr lang="en-IN" sz="1400" b="0" i="1" u="none" strike="noStrike" dirty="0">
              <a:solidFill>
                <a:schemeClr val="accent4">
                  <a:lumMod val="50000"/>
                </a:schemeClr>
              </a:solidFill>
              <a:effectLst/>
              <a:latin typeface="Proxima Nov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790D2C-94EE-F5CE-50E7-8744ECA950E9}"/>
                  </a:ext>
                </a:extLst>
              </p:cNvPr>
              <p:cNvSpPr txBox="1"/>
              <p:nvPr/>
            </p:nvSpPr>
            <p:spPr>
              <a:xfrm>
                <a:off x="3099660" y="2119689"/>
                <a:ext cx="7578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Phase accumulation requires different no. of excitation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 states.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790D2C-94EE-F5CE-50E7-8744ECA9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60" y="2119689"/>
                <a:ext cx="7578100" cy="369332"/>
              </a:xfrm>
              <a:prstGeom prst="rect">
                <a:avLst/>
              </a:prstGeom>
              <a:blipFill>
                <a:blip r:embed="rId10"/>
                <a:stretch>
                  <a:fillRect l="-502" t="-10345" r="-502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0AAEA50-4DD3-B492-B4AD-02BE623469D5}"/>
              </a:ext>
            </a:extLst>
          </p:cNvPr>
          <p:cNvGrpSpPr/>
          <p:nvPr/>
        </p:nvGrpSpPr>
        <p:grpSpPr>
          <a:xfrm>
            <a:off x="278969" y="2723315"/>
            <a:ext cx="2880276" cy="607363"/>
            <a:chOff x="278969" y="2723315"/>
            <a:chExt cx="2880276" cy="6073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4EF59D-E1B6-4F0E-2706-4DF77756FC4E}"/>
                </a:ext>
              </a:extLst>
            </p:cNvPr>
            <p:cNvSpPr txBox="1"/>
            <p:nvPr/>
          </p:nvSpPr>
          <p:spPr>
            <a:xfrm>
              <a:off x="278969" y="2723315"/>
              <a:ext cx="2880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 spontaneous emission: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ADF44A-67A5-A201-8328-50D21133452D}"/>
                </a:ext>
              </a:extLst>
            </p:cNvPr>
            <p:cNvSpPr txBox="1"/>
            <p:nvPr/>
          </p:nvSpPr>
          <p:spPr>
            <a:xfrm>
              <a:off x="427347" y="2992124"/>
              <a:ext cx="24935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(individual decay process)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A9F701-57C4-3BD7-868D-CF8BB467FDD5}"/>
                  </a:ext>
                </a:extLst>
              </p:cNvPr>
              <p:cNvSpPr txBox="1"/>
              <p:nvPr/>
            </p:nvSpPr>
            <p:spPr>
              <a:xfrm>
                <a:off x="3136492" y="2742981"/>
                <a:ext cx="7148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KL conditions require same decoherence rates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states.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A9F701-57C4-3BD7-868D-CF8BB467F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492" y="2742981"/>
                <a:ext cx="7148880" cy="369332"/>
              </a:xfrm>
              <a:prstGeom prst="rect">
                <a:avLst/>
              </a:prstGeom>
              <a:blipFill>
                <a:blip r:embed="rId11"/>
                <a:stretch>
                  <a:fillRect l="-88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5456C0-6552-32E6-5A01-8026B1F42562}"/>
                  </a:ext>
                </a:extLst>
              </p:cNvPr>
              <p:cNvSpPr txBox="1"/>
              <p:nvPr/>
            </p:nvSpPr>
            <p:spPr>
              <a:xfrm>
                <a:off x="6888710" y="3399654"/>
                <a:ext cx="3525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No QECC can protect sensing!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5456C0-6552-32E6-5A01-8026B1F42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710" y="3399654"/>
                <a:ext cx="3525902" cy="369332"/>
              </a:xfrm>
              <a:prstGeom prst="rect">
                <a:avLst/>
              </a:prstGeom>
              <a:blipFill>
                <a:blip r:embed="rId12"/>
                <a:stretch>
                  <a:fillRect t="-6667" r="-71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1CCF8B-2EC4-EDD5-F80A-13A55E647345}"/>
                  </a:ext>
                </a:extLst>
              </p:cNvPr>
              <p:cNvSpPr txBox="1"/>
              <p:nvPr/>
            </p:nvSpPr>
            <p:spPr>
              <a:xfrm>
                <a:off x="3257550" y="3383280"/>
                <a:ext cx="3777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Equal excitations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1CCF8B-2EC4-EDD5-F80A-13A55E647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0" y="3383280"/>
                <a:ext cx="3777829" cy="369332"/>
              </a:xfrm>
              <a:prstGeom prst="rect">
                <a:avLst/>
              </a:prstGeom>
              <a:blipFill>
                <a:blip r:embed="rId1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58C4173-8662-AE3F-E5F3-ACF818C2776D}"/>
              </a:ext>
            </a:extLst>
          </p:cNvPr>
          <p:cNvSpPr txBox="1"/>
          <p:nvPr/>
        </p:nvSpPr>
        <p:spPr>
          <a:xfrm>
            <a:off x="2433757" y="3926844"/>
            <a:ext cx="45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Superradiance</a:t>
            </a:r>
            <a:r>
              <a:rPr lang="en-US" dirty="0"/>
              <a:t> changes decoherence rates</a:t>
            </a:r>
          </a:p>
        </p:txBody>
      </p:sp>
    </p:spTree>
    <p:extLst>
      <p:ext uri="{BB962C8B-B14F-4D97-AF65-F5344CB8AC3E}">
        <p14:creationId xmlns:p14="http://schemas.microsoft.com/office/powerpoint/2010/main" val="25057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20" grpId="0"/>
      <p:bldP spid="3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AFB-D644-130B-8C38-F0D5909F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Spin Ensembles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1CC508C-A671-7561-9215-447C200C8295}"/>
              </a:ext>
            </a:extLst>
          </p:cNvPr>
          <p:cNvGrpSpPr/>
          <p:nvPr/>
        </p:nvGrpSpPr>
        <p:grpSpPr>
          <a:xfrm>
            <a:off x="721886" y="1393208"/>
            <a:ext cx="2483012" cy="1900109"/>
            <a:chOff x="721886" y="1393208"/>
            <a:chExt cx="2483012" cy="190010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700CED7-4B28-4884-25F2-261BBBB97749}"/>
                </a:ext>
              </a:extLst>
            </p:cNvPr>
            <p:cNvGrpSpPr/>
            <p:nvPr/>
          </p:nvGrpSpPr>
          <p:grpSpPr>
            <a:xfrm>
              <a:off x="721886" y="1393208"/>
              <a:ext cx="2483012" cy="1900109"/>
              <a:chOff x="721886" y="1393208"/>
              <a:chExt cx="2483012" cy="1900109"/>
            </a:xfrm>
          </p:grpSpPr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55AF753A-9EEB-5400-485A-7EB339F13529}"/>
                  </a:ext>
                </a:extLst>
              </p:cNvPr>
              <p:cNvSpPr/>
              <p:nvPr/>
            </p:nvSpPr>
            <p:spPr>
              <a:xfrm>
                <a:off x="721886" y="1393208"/>
                <a:ext cx="2483012" cy="1900109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7466D4B-B126-4140-781E-B7F0503BCCA6}"/>
                  </a:ext>
                </a:extLst>
              </p:cNvPr>
              <p:cNvGrpSpPr/>
              <p:nvPr/>
            </p:nvGrpSpPr>
            <p:grpSpPr>
              <a:xfrm rot="17812476">
                <a:off x="1194333" y="1703595"/>
                <a:ext cx="398808" cy="170747"/>
                <a:chOff x="7315712" y="3176761"/>
                <a:chExt cx="190671" cy="77109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08778286-9B2C-B57C-42EB-4E27D1BB1DA7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9B4292A3-C2D1-0502-C8EC-FF1F6BA1345F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D10B152-8185-AB40-3E00-63B4B5CD8B2E}"/>
                  </a:ext>
                </a:extLst>
              </p:cNvPr>
              <p:cNvGrpSpPr/>
              <p:nvPr/>
            </p:nvGrpSpPr>
            <p:grpSpPr>
              <a:xfrm rot="16200000">
                <a:off x="910946" y="2061217"/>
                <a:ext cx="398808" cy="170747"/>
                <a:chOff x="7315712" y="3176761"/>
                <a:chExt cx="190671" cy="77109"/>
              </a:xfrm>
            </p:grpSpPr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AA2179C5-232D-300A-5897-F8EB538F406F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D8DE4F57-EC8A-1E28-D139-5B4E7F2B380A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A2BFB6C-626E-6CDD-2AA4-54506B33E311}"/>
                  </a:ext>
                </a:extLst>
              </p:cNvPr>
              <p:cNvGrpSpPr/>
              <p:nvPr/>
            </p:nvGrpSpPr>
            <p:grpSpPr>
              <a:xfrm rot="15117712">
                <a:off x="1007451" y="2479548"/>
                <a:ext cx="398808" cy="170747"/>
                <a:chOff x="7315712" y="3176761"/>
                <a:chExt cx="190671" cy="77109"/>
              </a:xfrm>
            </p:grpSpPr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12AA3CF2-95AC-3EE5-6EB4-918990C3A10D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926CBC35-E6A7-171E-9616-2E099EF59C36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667B201-E15B-E650-62B3-93AFEACCC203}"/>
                  </a:ext>
                </a:extLst>
              </p:cNvPr>
              <p:cNvGrpSpPr/>
              <p:nvPr/>
            </p:nvGrpSpPr>
            <p:grpSpPr>
              <a:xfrm rot="14173157">
                <a:off x="1393139" y="2167807"/>
                <a:ext cx="398808" cy="170747"/>
                <a:chOff x="7315712" y="3176761"/>
                <a:chExt cx="190671" cy="77109"/>
              </a:xfrm>
            </p:grpSpPr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09CD1F71-4CC0-8C04-4BB8-6076C8387A60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838F8FD-CA51-B0B6-822D-AF0372B36AA7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5F4FA09-9E36-5F63-CA6E-47CA7409BCC2}"/>
                  </a:ext>
                </a:extLst>
              </p:cNvPr>
              <p:cNvGrpSpPr/>
              <p:nvPr/>
            </p:nvGrpSpPr>
            <p:grpSpPr>
              <a:xfrm rot="11938261">
                <a:off x="1233567" y="2844838"/>
                <a:ext cx="409793" cy="166170"/>
                <a:chOff x="7315712" y="3176761"/>
                <a:chExt cx="190671" cy="77109"/>
              </a:xfrm>
            </p:grpSpPr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1F143F25-FDB2-A9DC-EA81-35A307C3B3B3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DF55321-AF58-EBD5-5019-908F832A0E92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48B8773-DB16-2FFC-7052-922BEB74B9A1}"/>
                  </a:ext>
                </a:extLst>
              </p:cNvPr>
              <p:cNvGrpSpPr/>
              <p:nvPr/>
            </p:nvGrpSpPr>
            <p:grpSpPr>
              <a:xfrm rot="9844394">
                <a:off x="1607347" y="2624884"/>
                <a:ext cx="409793" cy="166170"/>
                <a:chOff x="7315712" y="3176761"/>
                <a:chExt cx="190671" cy="77109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7281CD16-0103-2B94-E745-E7B595533DC8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DA5969E-1929-6AC6-3CF4-DF8CF58CEA3E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6D45D92-D0AE-7184-B4F1-B2D32DD29E75}"/>
                  </a:ext>
                </a:extLst>
              </p:cNvPr>
              <p:cNvGrpSpPr/>
              <p:nvPr/>
            </p:nvGrpSpPr>
            <p:grpSpPr>
              <a:xfrm rot="12011437">
                <a:off x="1719129" y="1844243"/>
                <a:ext cx="409793" cy="166170"/>
                <a:chOff x="7315712" y="3176761"/>
                <a:chExt cx="190671" cy="77109"/>
              </a:xfrm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1F8974C8-6356-8D22-49AA-9B89F21F899F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C07CB39-7F80-6649-E315-A46E56A0ADC9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41F7649-1576-F1C4-30CC-328EEDD6DB25}"/>
                  </a:ext>
                </a:extLst>
              </p:cNvPr>
              <p:cNvGrpSpPr/>
              <p:nvPr/>
            </p:nvGrpSpPr>
            <p:grpSpPr>
              <a:xfrm rot="17903805">
                <a:off x="1933115" y="2265489"/>
                <a:ext cx="398808" cy="170747"/>
                <a:chOff x="7315712" y="3176761"/>
                <a:chExt cx="190671" cy="77109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1F69903E-4611-C3C2-F61E-8D9403F6D23C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333A5E75-7E62-80FA-E3DC-956269F5110A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77B4232-D0A4-4A81-5369-6DE0C10144FE}"/>
                  </a:ext>
                </a:extLst>
              </p:cNvPr>
              <p:cNvGrpSpPr/>
              <p:nvPr/>
            </p:nvGrpSpPr>
            <p:grpSpPr>
              <a:xfrm rot="11567319">
                <a:off x="2364081" y="2576412"/>
                <a:ext cx="409793" cy="166170"/>
                <a:chOff x="7315712" y="3176761"/>
                <a:chExt cx="190671" cy="77109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630B4434-2EBF-1F8C-1C96-1D2F1CB5D6F2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7183B92B-2E70-CA89-5F4E-13A0D77F72CB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A486B23-1EC3-EB7B-65F6-3064528ECA26}"/>
                  </a:ext>
                </a:extLst>
              </p:cNvPr>
              <p:cNvGrpSpPr/>
              <p:nvPr/>
            </p:nvGrpSpPr>
            <p:grpSpPr>
              <a:xfrm rot="13597235">
                <a:off x="2104048" y="1690237"/>
                <a:ext cx="398808" cy="170747"/>
                <a:chOff x="7315712" y="3176761"/>
                <a:chExt cx="190671" cy="77109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CBEF2EA9-FBB1-2B6D-44B8-860A88AA2E66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CB7F3758-84B9-E9B6-D147-15BF3E19C486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BD842D0-BD6F-D858-8C89-3F082DF31D4C}"/>
                  </a:ext>
                </a:extLst>
              </p:cNvPr>
              <p:cNvGrpSpPr/>
              <p:nvPr/>
            </p:nvGrpSpPr>
            <p:grpSpPr>
              <a:xfrm rot="16028071">
                <a:off x="2495154" y="1951009"/>
                <a:ext cx="398808" cy="170747"/>
                <a:chOff x="7315712" y="3176761"/>
                <a:chExt cx="190671" cy="77109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F0E909B-A137-6BC1-2BD6-575E591665F8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B8B3205-1910-B685-9621-7FB2C2C363C1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CC3F37-4B08-217D-D5E8-348E34537B96}"/>
                </a:ext>
              </a:extLst>
            </p:cNvPr>
            <p:cNvGrpSpPr/>
            <p:nvPr/>
          </p:nvGrpSpPr>
          <p:grpSpPr>
            <a:xfrm rot="15117712">
              <a:off x="2000040" y="2841053"/>
              <a:ext cx="398808" cy="170747"/>
              <a:chOff x="7315712" y="3176761"/>
              <a:chExt cx="190671" cy="77109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8E1FDBF-78A0-E70B-6492-AC1E577B1F2F}"/>
                  </a:ext>
                </a:extLst>
              </p:cNvPr>
              <p:cNvCxnSpPr/>
              <p:nvPr/>
            </p:nvCxnSpPr>
            <p:spPr>
              <a:xfrm rot="7800000" flipV="1">
                <a:off x="7411048" y="3125231"/>
                <a:ext cx="0" cy="190671"/>
              </a:xfrm>
              <a:prstGeom prst="straightConnector1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 cmpd="sng">
                <a:solidFill>
                  <a:schemeClr val="tx2">
                    <a:lumMod val="75000"/>
                  </a:schemeClr>
                </a:solidFill>
                <a:tailEnd type="triangle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13EE2EC-4679-C554-CCB9-66BEB9D3DB27}"/>
                  </a:ext>
                </a:extLst>
              </p:cNvPr>
              <p:cNvSpPr/>
              <p:nvPr/>
            </p:nvSpPr>
            <p:spPr>
              <a:xfrm>
                <a:off x="7365239" y="3176761"/>
                <a:ext cx="79446" cy="771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3EE0812-99EB-5709-541F-468FE59FC5FA}"/>
              </a:ext>
            </a:extLst>
          </p:cNvPr>
          <p:cNvGrpSpPr/>
          <p:nvPr/>
        </p:nvGrpSpPr>
        <p:grpSpPr>
          <a:xfrm>
            <a:off x="1117869" y="1057889"/>
            <a:ext cx="2589172" cy="2259744"/>
            <a:chOff x="1117869" y="1057889"/>
            <a:chExt cx="2589172" cy="225974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F1B99E3-9FA6-90AE-0F51-65B15F279C6D}"/>
                </a:ext>
              </a:extLst>
            </p:cNvPr>
            <p:cNvSpPr/>
            <p:nvPr/>
          </p:nvSpPr>
          <p:spPr>
            <a:xfrm rot="19207486">
              <a:off x="2863675" y="2465184"/>
              <a:ext cx="197926" cy="852449"/>
            </a:xfrm>
            <a:custGeom>
              <a:avLst/>
              <a:gdLst>
                <a:gd name="connsiteX0" fmla="*/ 0 w 511553"/>
                <a:gd name="connsiteY0" fmla="*/ 0 h 599800"/>
                <a:gd name="connsiteX1" fmla="*/ 141118 w 511553"/>
                <a:gd name="connsiteY1" fmla="*/ 335182 h 599800"/>
                <a:gd name="connsiteX2" fmla="*/ 388074 w 511553"/>
                <a:gd name="connsiteY2" fmla="*/ 370465 h 599800"/>
                <a:gd name="connsiteX3" fmla="*/ 511553 w 511553"/>
                <a:gd name="connsiteY3" fmla="*/ 599800 h 599800"/>
                <a:gd name="connsiteX4" fmla="*/ 511553 w 511553"/>
                <a:gd name="connsiteY4" fmla="*/ 599800 h 59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53" h="599800">
                  <a:moveTo>
                    <a:pt x="0" y="0"/>
                  </a:moveTo>
                  <a:cubicBezTo>
                    <a:pt x="38219" y="136719"/>
                    <a:pt x="76439" y="273438"/>
                    <a:pt x="141118" y="335182"/>
                  </a:cubicBezTo>
                  <a:cubicBezTo>
                    <a:pt x="205797" y="396926"/>
                    <a:pt x="326335" y="326362"/>
                    <a:pt x="388074" y="370465"/>
                  </a:cubicBezTo>
                  <a:cubicBezTo>
                    <a:pt x="449813" y="414568"/>
                    <a:pt x="511553" y="599800"/>
                    <a:pt x="511553" y="599800"/>
                  </a:cubicBezTo>
                  <a:lnTo>
                    <a:pt x="511553" y="599800"/>
                  </a:lnTo>
                </a:path>
              </a:pathLst>
            </a:custGeom>
            <a:ln w="57150" cmpd="dbl">
              <a:solidFill>
                <a:srgbClr val="17375E"/>
              </a:solidFill>
              <a:prstDash val="solid"/>
              <a:headEnd type="none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CAAB38-951A-AFD9-F4EE-930B581F9E24}"/>
                    </a:ext>
                  </a:extLst>
                </p:cNvPr>
                <p:cNvSpPr txBox="1"/>
                <p:nvPr/>
              </p:nvSpPr>
              <p:spPr>
                <a:xfrm>
                  <a:off x="3300477" y="2942537"/>
                  <a:ext cx="322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CAAB38-951A-AFD9-F4EE-930B581F9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0477" y="2942537"/>
                  <a:ext cx="32213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4815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A79B9A2-44ED-9371-2FF8-6A245ABE2427}"/>
                </a:ext>
              </a:extLst>
            </p:cNvPr>
            <p:cNvSpPr/>
            <p:nvPr/>
          </p:nvSpPr>
          <p:spPr>
            <a:xfrm rot="15586271">
              <a:off x="2958575" y="1350200"/>
              <a:ext cx="561163" cy="331961"/>
            </a:xfrm>
            <a:custGeom>
              <a:avLst/>
              <a:gdLst>
                <a:gd name="connsiteX0" fmla="*/ 0 w 511553"/>
                <a:gd name="connsiteY0" fmla="*/ 0 h 599800"/>
                <a:gd name="connsiteX1" fmla="*/ 141118 w 511553"/>
                <a:gd name="connsiteY1" fmla="*/ 335182 h 599800"/>
                <a:gd name="connsiteX2" fmla="*/ 388074 w 511553"/>
                <a:gd name="connsiteY2" fmla="*/ 370465 h 599800"/>
                <a:gd name="connsiteX3" fmla="*/ 511553 w 511553"/>
                <a:gd name="connsiteY3" fmla="*/ 599800 h 599800"/>
                <a:gd name="connsiteX4" fmla="*/ 511553 w 511553"/>
                <a:gd name="connsiteY4" fmla="*/ 599800 h 59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53" h="599800">
                  <a:moveTo>
                    <a:pt x="0" y="0"/>
                  </a:moveTo>
                  <a:cubicBezTo>
                    <a:pt x="38219" y="136719"/>
                    <a:pt x="76439" y="273438"/>
                    <a:pt x="141118" y="335182"/>
                  </a:cubicBezTo>
                  <a:cubicBezTo>
                    <a:pt x="205797" y="396926"/>
                    <a:pt x="326335" y="326362"/>
                    <a:pt x="388074" y="370465"/>
                  </a:cubicBezTo>
                  <a:cubicBezTo>
                    <a:pt x="449813" y="414568"/>
                    <a:pt x="511553" y="599800"/>
                    <a:pt x="511553" y="599800"/>
                  </a:cubicBezTo>
                  <a:lnTo>
                    <a:pt x="511553" y="599800"/>
                  </a:lnTo>
                </a:path>
              </a:pathLst>
            </a:custGeom>
            <a:ln w="57150" cmpd="sng">
              <a:solidFill>
                <a:srgbClr val="17375E"/>
              </a:solidFill>
              <a:prstDash val="solid"/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0AC6A69-04F2-C8C3-F054-F4C4DB82084F}"/>
                    </a:ext>
                  </a:extLst>
                </p:cNvPr>
                <p:cNvSpPr txBox="1"/>
                <p:nvPr/>
              </p:nvSpPr>
              <p:spPr>
                <a:xfrm>
                  <a:off x="3386440" y="1057889"/>
                  <a:ext cx="3206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0AC6A69-04F2-C8C3-F054-F4C4DB8208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6440" y="1057889"/>
                  <a:ext cx="320601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385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AF5240-B34D-6FAB-0B13-FD5764BE9233}"/>
                </a:ext>
              </a:extLst>
            </p:cNvPr>
            <p:cNvSpPr/>
            <p:nvPr/>
          </p:nvSpPr>
          <p:spPr>
            <a:xfrm rot="9710896">
              <a:off x="1117869" y="1232496"/>
              <a:ext cx="137818" cy="506289"/>
            </a:xfrm>
            <a:custGeom>
              <a:avLst/>
              <a:gdLst>
                <a:gd name="connsiteX0" fmla="*/ 0 w 511553"/>
                <a:gd name="connsiteY0" fmla="*/ 0 h 599800"/>
                <a:gd name="connsiteX1" fmla="*/ 141118 w 511553"/>
                <a:gd name="connsiteY1" fmla="*/ 335182 h 599800"/>
                <a:gd name="connsiteX2" fmla="*/ 388074 w 511553"/>
                <a:gd name="connsiteY2" fmla="*/ 370465 h 599800"/>
                <a:gd name="connsiteX3" fmla="*/ 511553 w 511553"/>
                <a:gd name="connsiteY3" fmla="*/ 599800 h 599800"/>
                <a:gd name="connsiteX4" fmla="*/ 511553 w 511553"/>
                <a:gd name="connsiteY4" fmla="*/ 599800 h 59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53" h="599800">
                  <a:moveTo>
                    <a:pt x="0" y="0"/>
                  </a:moveTo>
                  <a:cubicBezTo>
                    <a:pt x="38219" y="136719"/>
                    <a:pt x="76439" y="273438"/>
                    <a:pt x="141118" y="335182"/>
                  </a:cubicBezTo>
                  <a:cubicBezTo>
                    <a:pt x="205797" y="396926"/>
                    <a:pt x="326335" y="326362"/>
                    <a:pt x="388074" y="370465"/>
                  </a:cubicBezTo>
                  <a:cubicBezTo>
                    <a:pt x="449813" y="414568"/>
                    <a:pt x="511553" y="599800"/>
                    <a:pt x="511553" y="599800"/>
                  </a:cubicBezTo>
                  <a:lnTo>
                    <a:pt x="511553" y="599800"/>
                  </a:lnTo>
                </a:path>
              </a:pathLst>
            </a:custGeom>
            <a:ln w="28575" cmpd="sng">
              <a:solidFill>
                <a:srgbClr val="17375E"/>
              </a:solidFill>
              <a:prstDash val="sysDot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3215D9D-EFA3-8DEC-5EA5-F40B1C089EC2}"/>
                    </a:ext>
                  </a:extLst>
                </p:cNvPr>
                <p:cNvSpPr txBox="1"/>
                <p:nvPr/>
              </p:nvSpPr>
              <p:spPr>
                <a:xfrm>
                  <a:off x="1217956" y="1064950"/>
                  <a:ext cx="2893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3215D9D-EFA3-8DEC-5EA5-F40B1C089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956" y="1064950"/>
                  <a:ext cx="28931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1739" r="-4348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D89E37-D96A-0BFA-BD21-F1A8FC729351}"/>
              </a:ext>
            </a:extLst>
          </p:cNvPr>
          <p:cNvGrpSpPr/>
          <p:nvPr/>
        </p:nvGrpSpPr>
        <p:grpSpPr>
          <a:xfrm>
            <a:off x="3561644" y="1663015"/>
            <a:ext cx="2147142" cy="1399785"/>
            <a:chOff x="3561644" y="1663015"/>
            <a:chExt cx="2147142" cy="1399785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77CD4DA-44EE-DD67-8814-1E29B06C6C47}"/>
                </a:ext>
              </a:extLst>
            </p:cNvPr>
            <p:cNvSpPr/>
            <p:nvPr/>
          </p:nvSpPr>
          <p:spPr>
            <a:xfrm>
              <a:off x="4557265" y="1663015"/>
              <a:ext cx="1151521" cy="139978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Ancilla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DB7181BF-7140-BD69-347C-C6F1BD709EB8}"/>
                </a:ext>
              </a:extLst>
            </p:cNvPr>
            <p:cNvSpPr/>
            <p:nvPr/>
          </p:nvSpPr>
          <p:spPr>
            <a:xfrm>
              <a:off x="3673974" y="1975556"/>
              <a:ext cx="623219" cy="21918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CE8DF9F2-25C1-595B-1698-B37852DA7608}"/>
                </a:ext>
              </a:extLst>
            </p:cNvPr>
            <p:cNvSpPr/>
            <p:nvPr/>
          </p:nvSpPr>
          <p:spPr>
            <a:xfrm flipH="1">
              <a:off x="3645769" y="2442638"/>
              <a:ext cx="623219" cy="21918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3A4989-06B1-97DA-EB69-53A1579963FD}"/>
                </a:ext>
              </a:extLst>
            </p:cNvPr>
            <p:cNvSpPr txBox="1"/>
            <p:nvPr/>
          </p:nvSpPr>
          <p:spPr>
            <a:xfrm>
              <a:off x="3614949" y="2642701"/>
              <a:ext cx="976759" cy="33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1" dirty="0"/>
                <a:t>Control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D893D2-3B94-FE5F-3681-8E868BA190B8}"/>
                </a:ext>
              </a:extLst>
            </p:cNvPr>
            <p:cNvSpPr txBox="1"/>
            <p:nvPr/>
          </p:nvSpPr>
          <p:spPr>
            <a:xfrm>
              <a:off x="3561644" y="1674906"/>
              <a:ext cx="976759" cy="33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1" dirty="0"/>
                <a:t>Readout</a:t>
              </a:r>
            </a:p>
          </p:txBody>
        </p:sp>
      </p:grpSp>
      <p:pic>
        <p:nvPicPr>
          <p:cNvPr id="4" name="Picture 3" descr="A diagram of a line of circles&#10;&#10;Description automatically generated with medium confidence">
            <a:extLst>
              <a:ext uri="{FF2B5EF4-FFF2-40B4-BE49-F238E27FC236}">
                <a16:creationId xmlns:a16="http://schemas.microsoft.com/office/drawing/2014/main" id="{CA8F0303-6B15-EF2F-56C6-860F1174C7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25" y="4589450"/>
            <a:ext cx="2475956" cy="105835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59C61A0-5419-8063-3FA8-C4631B4F535F}"/>
              </a:ext>
            </a:extLst>
          </p:cNvPr>
          <p:cNvGrpSpPr/>
          <p:nvPr/>
        </p:nvGrpSpPr>
        <p:grpSpPr>
          <a:xfrm>
            <a:off x="344829" y="4261005"/>
            <a:ext cx="3731342" cy="2186708"/>
            <a:chOff x="6695768" y="1485640"/>
            <a:chExt cx="3731342" cy="218670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3BCB410-9DE1-A5FD-CDE6-85B337C0C9F2}"/>
                </a:ext>
              </a:extLst>
            </p:cNvPr>
            <p:cNvSpPr/>
            <p:nvPr/>
          </p:nvSpPr>
          <p:spPr>
            <a:xfrm>
              <a:off x="6695768" y="1485640"/>
              <a:ext cx="3731342" cy="218670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26749"/>
                  </a:schemeClr>
                </a:gs>
                <a:gs pos="74000">
                  <a:schemeClr val="accent1">
                    <a:lumMod val="45000"/>
                    <a:lumOff val="55000"/>
                    <a:alpha val="33692"/>
                  </a:schemeClr>
                </a:gs>
                <a:gs pos="83000">
                  <a:schemeClr val="accent1">
                    <a:lumMod val="45000"/>
                    <a:lumOff val="55000"/>
                    <a:alpha val="21959"/>
                  </a:schemeClr>
                </a:gs>
                <a:gs pos="100000">
                  <a:schemeClr val="accent1">
                    <a:lumMod val="30000"/>
                    <a:lumOff val="70000"/>
                    <a:alpha val="127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9EB8C4A-41EE-4F9E-A028-B9E444EBF51F}"/>
                </a:ext>
              </a:extLst>
            </p:cNvPr>
            <p:cNvGrpSpPr/>
            <p:nvPr/>
          </p:nvGrpSpPr>
          <p:grpSpPr>
            <a:xfrm rot="16200000">
              <a:off x="8237162" y="2182961"/>
              <a:ext cx="776508" cy="320602"/>
              <a:chOff x="7315711" y="3176761"/>
              <a:chExt cx="190671" cy="77109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4E34ED2-09A8-DF71-021F-F0C016631616}"/>
                  </a:ext>
                </a:extLst>
              </p:cNvPr>
              <p:cNvCxnSpPr/>
              <p:nvPr/>
            </p:nvCxnSpPr>
            <p:spPr>
              <a:xfrm rot="7800000" flipV="1">
                <a:off x="7411047" y="3125232"/>
                <a:ext cx="0" cy="190671"/>
              </a:xfrm>
              <a:prstGeom prst="straightConnector1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57150" cmpd="sng">
                <a:solidFill>
                  <a:schemeClr val="tx2">
                    <a:lumMod val="75000"/>
                  </a:schemeClr>
                </a:solidFill>
                <a:tailEnd type="triangle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4FFD78C-40AF-92A0-3E1E-331E7468AE8C}"/>
                  </a:ext>
                </a:extLst>
              </p:cNvPr>
              <p:cNvSpPr/>
              <p:nvPr/>
            </p:nvSpPr>
            <p:spPr>
              <a:xfrm>
                <a:off x="7365239" y="3176761"/>
                <a:ext cx="79446" cy="771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A24770A-8A21-1976-463C-7E47395C2FEB}"/>
                </a:ext>
              </a:extLst>
            </p:cNvPr>
            <p:cNvSpPr txBox="1"/>
            <p:nvPr/>
          </p:nvSpPr>
          <p:spPr>
            <a:xfrm>
              <a:off x="8209982" y="1503207"/>
              <a:ext cx="830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Atoms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A021A28-09CF-094F-70BA-FF2B283272EC}"/>
                </a:ext>
              </a:extLst>
            </p:cNvPr>
            <p:cNvSpPr txBox="1"/>
            <p:nvPr/>
          </p:nvSpPr>
          <p:spPr>
            <a:xfrm>
              <a:off x="8974322" y="2045840"/>
              <a:ext cx="1082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Trapped Ions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A155FDB-FCA4-91B0-EBF5-9DEAA6A8111B}"/>
                </a:ext>
              </a:extLst>
            </p:cNvPr>
            <p:cNvSpPr txBox="1"/>
            <p:nvPr/>
          </p:nvSpPr>
          <p:spPr>
            <a:xfrm>
              <a:off x="6966973" y="2069293"/>
              <a:ext cx="127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Solid state spins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96F3FC3-3F6C-6FD4-C2D2-73B69D547EDD}"/>
                </a:ext>
              </a:extLst>
            </p:cNvPr>
            <p:cNvSpPr txBox="1"/>
            <p:nvPr/>
          </p:nvSpPr>
          <p:spPr>
            <a:xfrm>
              <a:off x="7572436" y="2948136"/>
              <a:ext cx="199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Defect centers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A490290-EE04-8C25-1ED8-2F3B4D44C98A}"/>
              </a:ext>
            </a:extLst>
          </p:cNvPr>
          <p:cNvGrpSpPr/>
          <p:nvPr/>
        </p:nvGrpSpPr>
        <p:grpSpPr>
          <a:xfrm>
            <a:off x="7123471" y="1132694"/>
            <a:ext cx="4230329" cy="2160623"/>
            <a:chOff x="7123471" y="1132694"/>
            <a:chExt cx="4230329" cy="216062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96C633C8-FAC9-3FC1-C983-F91F2CB6E590}"/>
                </a:ext>
              </a:extLst>
            </p:cNvPr>
            <p:cNvSpPr/>
            <p:nvPr/>
          </p:nvSpPr>
          <p:spPr>
            <a:xfrm>
              <a:off x="7123471" y="1132694"/>
              <a:ext cx="4230329" cy="2160623"/>
            </a:xfrm>
            <a:prstGeom prst="roundRect">
              <a:avLst>
                <a:gd name="adj" fmla="val 11206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8F4EB7-9EB2-0965-37E0-05EE22635503}"/>
                </a:ext>
              </a:extLst>
            </p:cNvPr>
            <p:cNvSpPr txBox="1"/>
            <p:nvPr/>
          </p:nvSpPr>
          <p:spPr>
            <a:xfrm>
              <a:off x="8522830" y="1196388"/>
              <a:ext cx="150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chemeClr val="tx2"/>
                  </a:solidFill>
                </a:rPr>
                <a:t>Applications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ECC3AB9-BD47-7799-C784-28084BE32F9E}"/>
                </a:ext>
              </a:extLst>
            </p:cNvPr>
            <p:cNvSpPr txBox="1"/>
            <p:nvPr/>
          </p:nvSpPr>
          <p:spPr>
            <a:xfrm>
              <a:off x="7123471" y="1571860"/>
              <a:ext cx="4230329" cy="171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Quantum Computing &amp; Communications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Quantum Simulations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Quantum Metrology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346F54E-ECA7-CF2F-C8DA-4C088FD786D3}"/>
              </a:ext>
            </a:extLst>
          </p:cNvPr>
          <p:cNvSpPr txBox="1"/>
          <p:nvPr/>
        </p:nvSpPr>
        <p:spPr>
          <a:xfrm>
            <a:off x="8916463" y="4519969"/>
            <a:ext cx="2226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Decoherences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8CA97D2-134F-E82D-5573-9D2A8661FBE4}"/>
              </a:ext>
            </a:extLst>
          </p:cNvPr>
          <p:cNvSpPr txBox="1"/>
          <p:nvPr/>
        </p:nvSpPr>
        <p:spPr>
          <a:xfrm>
            <a:off x="8383015" y="5267481"/>
            <a:ext cx="3293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Quantum Error Correction!</a:t>
            </a:r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D99CCD30-66E5-1202-4C42-CDD73A9D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2</a:t>
            </a:fld>
            <a:endParaRPr lang="en-IN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8A6EC4-6690-5173-62ED-67DD566E09F7}"/>
              </a:ext>
            </a:extLst>
          </p:cNvPr>
          <p:cNvSpPr txBox="1"/>
          <p:nvPr/>
        </p:nvSpPr>
        <p:spPr>
          <a:xfrm>
            <a:off x="4103328" y="6231135"/>
            <a:ext cx="4313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i="1" dirty="0">
                <a:solidFill>
                  <a:schemeClr val="accent4">
                    <a:lumMod val="50000"/>
                  </a:schemeClr>
                </a:solidFill>
                <a:latin typeface="Proxima Nova"/>
              </a:rPr>
              <a:t>E. Brion et. al., Phys</a:t>
            </a:r>
            <a:r>
              <a:rPr lang="en-IN" sz="1400" b="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Proxima Nova"/>
              </a:rPr>
              <a:t>. Rev. Lett. </a:t>
            </a:r>
            <a:r>
              <a:rPr lang="en-IN" sz="1400" b="1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Proxima Nova"/>
              </a:rPr>
              <a:t>99</a:t>
            </a:r>
            <a:r>
              <a:rPr lang="en-IN" sz="1400" b="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Proxima Nova"/>
              </a:rPr>
              <a:t>, 260501, (2007</a:t>
            </a:r>
            <a:r>
              <a:rPr lang="en-US" sz="1400" b="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Proxima Nova"/>
              </a:rPr>
              <a:t>).</a:t>
            </a:r>
            <a:endParaRPr lang="en-IN" sz="1400" b="0" i="1" u="none" strike="noStrike" dirty="0">
              <a:solidFill>
                <a:schemeClr val="accent4">
                  <a:lumMod val="50000"/>
                </a:schemeClr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5397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1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AFB-D644-130B-8C38-F0D5909F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Quantum Error Correction</a:t>
            </a:r>
          </a:p>
        </p:txBody>
      </p:sp>
      <p:pic>
        <p:nvPicPr>
          <p:cNvPr id="82" name="Picture 81" descr="A diagram of a syndrome extension&#10;&#10;Description automatically generated">
            <a:extLst>
              <a:ext uri="{FF2B5EF4-FFF2-40B4-BE49-F238E27FC236}">
                <a16:creationId xmlns:a16="http://schemas.microsoft.com/office/drawing/2014/main" id="{D4F97410-283E-EF07-E2AF-90FBBD72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25" y="1842636"/>
            <a:ext cx="6645349" cy="31750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A90FDD99-8593-D82E-4B53-2740231DCFF3}"/>
              </a:ext>
            </a:extLst>
          </p:cNvPr>
          <p:cNvSpPr txBox="1"/>
          <p:nvPr/>
        </p:nvSpPr>
        <p:spPr>
          <a:xfrm>
            <a:off x="274260" y="976441"/>
            <a:ext cx="263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3-Qubit repetition code for bit-flip errors: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6DE0402-9A9E-25F3-626E-7FF3232AACE5}"/>
              </a:ext>
            </a:extLst>
          </p:cNvPr>
          <p:cNvSpPr txBox="1"/>
          <p:nvPr/>
        </p:nvSpPr>
        <p:spPr>
          <a:xfrm>
            <a:off x="9890081" y="5256688"/>
            <a:ext cx="183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Doesn’t work for unresolvable qubits!</a:t>
            </a:r>
          </a:p>
        </p:txBody>
      </p:sp>
      <p:sp>
        <p:nvSpPr>
          <p:cNvPr id="112" name="Slide Number Placeholder 111">
            <a:extLst>
              <a:ext uri="{FF2B5EF4-FFF2-40B4-BE49-F238E27FC236}">
                <a16:creationId xmlns:a16="http://schemas.microsoft.com/office/drawing/2014/main" id="{22D7A17E-4876-352F-475B-8FB33A6D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3</a:t>
            </a:fld>
            <a:endParaRPr lang="en-I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2D4A56-DDE2-D2A2-5147-79CE02C85734}"/>
              </a:ext>
            </a:extLst>
          </p:cNvPr>
          <p:cNvGrpSpPr/>
          <p:nvPr/>
        </p:nvGrpSpPr>
        <p:grpSpPr>
          <a:xfrm>
            <a:off x="201525" y="2358687"/>
            <a:ext cx="4034570" cy="2303356"/>
            <a:chOff x="201525" y="2358687"/>
            <a:chExt cx="4034570" cy="230335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AFFC193-E9C5-4FDE-DC37-B43DDDC2E8D5}"/>
                </a:ext>
              </a:extLst>
            </p:cNvPr>
            <p:cNvGrpSpPr/>
            <p:nvPr/>
          </p:nvGrpSpPr>
          <p:grpSpPr>
            <a:xfrm>
              <a:off x="274260" y="2358687"/>
              <a:ext cx="3961835" cy="1962840"/>
              <a:chOff x="274260" y="3654087"/>
              <a:chExt cx="3961835" cy="19628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DBD421A-87E0-8C37-2652-1043F9351E0E}"/>
                  </a:ext>
                </a:extLst>
              </p:cNvPr>
              <p:cNvSpPr/>
              <p:nvPr/>
            </p:nvSpPr>
            <p:spPr>
              <a:xfrm>
                <a:off x="2491469" y="3654087"/>
                <a:ext cx="1744626" cy="1818665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A46B7E9-1B33-ACF2-D475-AB3D019E1C28}"/>
                  </a:ext>
                </a:extLst>
              </p:cNvPr>
              <p:cNvSpPr txBox="1"/>
              <p:nvPr/>
            </p:nvSpPr>
            <p:spPr>
              <a:xfrm>
                <a:off x="274260" y="4725536"/>
                <a:ext cx="2129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Redundancy is introduced through larger Hilbert spaces.</a:t>
                </a:r>
              </a:p>
            </p:txBody>
          </p:sp>
          <p:sp>
            <p:nvSpPr>
              <p:cNvPr id="94" name="Arc 93">
                <a:extLst>
                  <a:ext uri="{FF2B5EF4-FFF2-40B4-BE49-F238E27FC236}">
                    <a16:creationId xmlns:a16="http://schemas.microsoft.com/office/drawing/2014/main" id="{108EBD2F-7356-2FB0-E164-131296980C7A}"/>
                  </a:ext>
                </a:extLst>
              </p:cNvPr>
              <p:cNvSpPr/>
              <p:nvPr/>
            </p:nvSpPr>
            <p:spPr>
              <a:xfrm rot="18150990">
                <a:off x="1230707" y="4120079"/>
                <a:ext cx="1658295" cy="1335402"/>
              </a:xfrm>
              <a:prstGeom prst="arc">
                <a:avLst>
                  <a:gd name="adj1" fmla="val 15192086"/>
                  <a:gd name="adj2" fmla="val 0"/>
                </a:avLst>
              </a:prstGeom>
              <a:ln w="28575">
                <a:solidFill>
                  <a:schemeClr val="tx2">
                    <a:lumMod val="90000"/>
                    <a:lumOff val="10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53A2629-CB41-3696-014A-10AF28F07420}"/>
                    </a:ext>
                  </a:extLst>
                </p:cNvPr>
                <p:cNvSpPr txBox="1"/>
                <p:nvPr/>
              </p:nvSpPr>
              <p:spPr>
                <a:xfrm>
                  <a:off x="201525" y="4292711"/>
                  <a:ext cx="2711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|111⟩</m:t>
                        </m:r>
                      </m:oMath>
                    </m:oMathPara>
                  </a14:m>
                  <a:endPara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53A2629-CB41-3696-014A-10AF28F07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25" y="4292711"/>
                  <a:ext cx="2711383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6BE207-7D9F-72D7-7A81-AE6BDDF0349D}"/>
              </a:ext>
            </a:extLst>
          </p:cNvPr>
          <p:cNvGrpSpPr/>
          <p:nvPr/>
        </p:nvGrpSpPr>
        <p:grpSpPr>
          <a:xfrm>
            <a:off x="3363782" y="2841950"/>
            <a:ext cx="3561636" cy="2876403"/>
            <a:chOff x="3363782" y="2841950"/>
            <a:chExt cx="3561636" cy="287640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6316700-8A32-CD28-5EAD-0D82BF27C876}"/>
                </a:ext>
              </a:extLst>
            </p:cNvPr>
            <p:cNvGrpSpPr/>
            <p:nvPr/>
          </p:nvGrpSpPr>
          <p:grpSpPr>
            <a:xfrm>
              <a:off x="3363782" y="2841950"/>
              <a:ext cx="2285415" cy="2502524"/>
              <a:chOff x="3363782" y="4137350"/>
              <a:chExt cx="2285415" cy="25025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68D66E93-3159-E75B-7557-0285B1101BEF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782" y="6270542"/>
                    <a:ext cx="151842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68D66E93-3159-E75B-7557-0285B1101B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782" y="6270542"/>
                    <a:ext cx="151842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592902F-44BF-CD4F-E766-B29D7944BBA7}"/>
                  </a:ext>
                </a:extLst>
              </p:cNvPr>
              <p:cNvSpPr/>
              <p:nvPr/>
            </p:nvSpPr>
            <p:spPr>
              <a:xfrm>
                <a:off x="5041900" y="4137350"/>
                <a:ext cx="607297" cy="604838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64EE76D-B286-A4EC-1C9A-5A9DE013A70A}"/>
                  </a:ext>
                </a:extLst>
              </p:cNvPr>
              <p:cNvCxnSpPr>
                <a:cxnSpLocks/>
                <a:stCxn id="90" idx="3"/>
                <a:endCxn id="89" idx="0"/>
              </p:cNvCxnSpPr>
              <p:nvPr/>
            </p:nvCxnSpPr>
            <p:spPr>
              <a:xfrm flipH="1">
                <a:off x="4122997" y="4653612"/>
                <a:ext cx="1007840" cy="161693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0E061DA-E56D-76D4-A5BA-82B996F92859}"/>
                    </a:ext>
                  </a:extLst>
                </p:cNvPr>
                <p:cNvSpPr txBox="1"/>
                <p:nvPr/>
              </p:nvSpPr>
              <p:spPr>
                <a:xfrm>
                  <a:off x="4060723" y="5349021"/>
                  <a:ext cx="28646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|110⟩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0E061DA-E56D-76D4-A5BA-82B996F928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723" y="5349021"/>
                  <a:ext cx="286469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667C79-222E-F41C-B18E-3D378139BDA3}"/>
              </a:ext>
            </a:extLst>
          </p:cNvPr>
          <p:cNvGrpSpPr/>
          <p:nvPr/>
        </p:nvGrpSpPr>
        <p:grpSpPr>
          <a:xfrm>
            <a:off x="6381658" y="2516677"/>
            <a:ext cx="5824040" cy="1184565"/>
            <a:chOff x="6381658" y="2516677"/>
            <a:chExt cx="5824040" cy="118456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5A412447-6BE4-3A71-DC73-E9E0CAD51FE1}"/>
                </a:ext>
              </a:extLst>
            </p:cNvPr>
            <p:cNvGrpSpPr/>
            <p:nvPr/>
          </p:nvGrpSpPr>
          <p:grpSpPr>
            <a:xfrm>
              <a:off x="6381658" y="2516677"/>
              <a:ext cx="3164017" cy="1184565"/>
              <a:chOff x="6381658" y="3812077"/>
              <a:chExt cx="3164017" cy="1184565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3D8DF96-8DB9-482B-A7E5-45494B02EF30}"/>
                  </a:ext>
                </a:extLst>
              </p:cNvPr>
              <p:cNvSpPr/>
              <p:nvPr/>
            </p:nvSpPr>
            <p:spPr>
              <a:xfrm>
                <a:off x="6381658" y="3812077"/>
                <a:ext cx="607297" cy="604838"/>
              </a:xfrm>
              <a:prstGeom prst="ellipse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FE0E6E9-1C70-17DB-B052-D0B0822EA25E}"/>
                  </a:ext>
                </a:extLst>
              </p:cNvPr>
              <p:cNvSpPr/>
              <p:nvPr/>
            </p:nvSpPr>
            <p:spPr>
              <a:xfrm>
                <a:off x="7317344" y="4391804"/>
                <a:ext cx="607297" cy="604838"/>
              </a:xfrm>
              <a:prstGeom prst="ellipse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3AE6A1EC-FFDA-7350-02A0-AACD447C461F}"/>
                  </a:ext>
                </a:extLst>
              </p:cNvPr>
              <p:cNvCxnSpPr>
                <a:cxnSpLocks/>
                <a:stCxn id="96" idx="7"/>
                <a:endCxn id="7" idx="1"/>
              </p:cNvCxnSpPr>
              <p:nvPr/>
            </p:nvCxnSpPr>
            <p:spPr>
              <a:xfrm>
                <a:off x="6900018" y="3900653"/>
                <a:ext cx="2645657" cy="381037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2463828-C7CB-9317-CD25-FD69816F4FF6}"/>
                  </a:ext>
                </a:extLst>
              </p:cNvPr>
              <p:cNvCxnSpPr>
                <a:stCxn id="97" idx="6"/>
              </p:cNvCxnSpPr>
              <p:nvPr/>
            </p:nvCxnSpPr>
            <p:spPr>
              <a:xfrm flipV="1">
                <a:off x="7924641" y="4114496"/>
                <a:ext cx="493213" cy="57972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E53FCC-91D2-AF8E-519A-25FEA66479B0}"/>
                    </a:ext>
                  </a:extLst>
                </p:cNvPr>
                <p:cNvSpPr txBox="1"/>
                <p:nvPr/>
              </p:nvSpPr>
              <p:spPr>
                <a:xfrm>
                  <a:off x="9545675" y="2801624"/>
                  <a:ext cx="26547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E53FCC-91D2-AF8E-519A-25FEA6647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5675" y="2801624"/>
                  <a:ext cx="265470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21A3934-D47A-7D56-F03E-2571D4B692AB}"/>
                    </a:ext>
                  </a:extLst>
                </p:cNvPr>
                <p:cNvSpPr txBox="1"/>
                <p:nvPr/>
              </p:nvSpPr>
              <p:spPr>
                <a:xfrm>
                  <a:off x="9545674" y="3156680"/>
                  <a:ext cx="2660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=(−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21A3934-D47A-7D56-F03E-2571D4B69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5674" y="3156680"/>
                  <a:ext cx="266002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0C6C09-E046-B8CE-2314-F5B19A120C09}"/>
                  </a:ext>
                </a:extLst>
              </p:cNvPr>
              <p:cNvSpPr txBox="1"/>
              <p:nvPr/>
            </p:nvSpPr>
            <p:spPr>
              <a:xfrm>
                <a:off x="9164177" y="4041997"/>
                <a:ext cx="725904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0C6C09-E046-B8CE-2314-F5B19A120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177" y="4041997"/>
                <a:ext cx="725904" cy="3931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9F24E-EB0E-4119-7B4B-6A6AA44004D4}"/>
                  </a:ext>
                </a:extLst>
              </p:cNvPr>
              <p:cNvSpPr txBox="1"/>
              <p:nvPr/>
            </p:nvSpPr>
            <p:spPr>
              <a:xfrm>
                <a:off x="9164177" y="4637070"/>
                <a:ext cx="725903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9F24E-EB0E-4119-7B4B-6A6AA4400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177" y="4637070"/>
                <a:ext cx="725903" cy="3931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2FEC556-95CA-309B-66A1-1B222CD21713}"/>
              </a:ext>
            </a:extLst>
          </p:cNvPr>
          <p:cNvSpPr txBox="1"/>
          <p:nvPr/>
        </p:nvSpPr>
        <p:spPr>
          <a:xfrm>
            <a:off x="2908300" y="1145717"/>
            <a:ext cx="4560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J. </a:t>
            </a:r>
            <a:r>
              <a:rPr lang="en-IN" sz="1400" b="0" i="1" u="none" strike="noStrike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Roffe</a:t>
            </a:r>
            <a:r>
              <a:rPr lang="en-IN" sz="1400" b="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Contemporary Physics, 60:3, 226–245 (2019).</a:t>
            </a:r>
            <a:endParaRPr lang="en-US" sz="14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11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5AE6-F12D-2C12-B120-336078EE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4" y="586176"/>
            <a:ext cx="1088487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Can one perform QEC without individual spin resolution?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F1F29-BCD1-DA37-646D-A7F26CF3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4</a:t>
            </a:fld>
            <a:endParaRPr lang="en-IN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77A4CA0-6618-5BA8-2DC5-B6BD6DA52E61}"/>
              </a:ext>
            </a:extLst>
          </p:cNvPr>
          <p:cNvGrpSpPr/>
          <p:nvPr/>
        </p:nvGrpSpPr>
        <p:grpSpPr>
          <a:xfrm>
            <a:off x="3329354" y="2396843"/>
            <a:ext cx="5802923" cy="2249915"/>
            <a:chOff x="3840874" y="2902178"/>
            <a:chExt cx="4128025" cy="138755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FBD8875-A546-BD9F-594E-C47017279496}"/>
                </a:ext>
              </a:extLst>
            </p:cNvPr>
            <p:cNvGrpSpPr/>
            <p:nvPr/>
          </p:nvGrpSpPr>
          <p:grpSpPr>
            <a:xfrm>
              <a:off x="3840874" y="2902178"/>
              <a:ext cx="4092861" cy="1387552"/>
              <a:chOff x="-3133743" y="-28195"/>
              <a:chExt cx="4092861" cy="1387552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EE11FFF-83B4-4F65-84B9-9782B14E878B}"/>
                  </a:ext>
                </a:extLst>
              </p:cNvPr>
              <p:cNvGrpSpPr/>
              <p:nvPr/>
            </p:nvGrpSpPr>
            <p:grpSpPr>
              <a:xfrm rot="17812476">
                <a:off x="-3186075" y="60943"/>
                <a:ext cx="318977" cy="140701"/>
                <a:chOff x="7315712" y="3176761"/>
                <a:chExt cx="190671" cy="78036"/>
              </a:xfrm>
            </p:grpSpPr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21B9610D-3F8B-E89A-E65D-074B90DF484A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89883C9A-BAF8-658D-9E2E-87BD7E91DEAB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82616" cy="78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7C4D1D5-BFAB-7869-AF63-CEA0C67EB6CA}"/>
                  </a:ext>
                </a:extLst>
              </p:cNvPr>
              <p:cNvGrpSpPr/>
              <p:nvPr/>
            </p:nvGrpSpPr>
            <p:grpSpPr>
              <a:xfrm>
                <a:off x="-3133743" y="1042"/>
                <a:ext cx="2561664" cy="1358315"/>
                <a:chOff x="3194301" y="80340"/>
                <a:chExt cx="3353342" cy="2158877"/>
              </a:xfrm>
            </p:grpSpPr>
            <p:sp>
              <p:nvSpPr>
                <p:cNvPr id="70" name="Cloud 69">
                  <a:extLst>
                    <a:ext uri="{FF2B5EF4-FFF2-40B4-BE49-F238E27FC236}">
                      <a16:creationId xmlns:a16="http://schemas.microsoft.com/office/drawing/2014/main" id="{D8BEC4D2-5A5A-8ABF-8421-BB2AE7A8261E}"/>
                    </a:ext>
                  </a:extLst>
                </p:cNvPr>
                <p:cNvSpPr/>
                <p:nvPr/>
              </p:nvSpPr>
              <p:spPr>
                <a:xfrm>
                  <a:off x="3299986" y="339108"/>
                  <a:ext cx="2483012" cy="1900109"/>
                </a:xfrm>
                <a:prstGeom prst="cloud">
                  <a:avLst/>
                </a:prstGeom>
                <a:solidFill>
                  <a:schemeClr val="tx2">
                    <a:lumMod val="50000"/>
                    <a:lumOff val="50000"/>
                    <a:alpha val="5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DB1D3283-BF91-DB82-EE84-6CCF29E392E2}"/>
                    </a:ext>
                  </a:extLst>
                </p:cNvPr>
                <p:cNvSpPr/>
                <p:nvPr/>
              </p:nvSpPr>
              <p:spPr>
                <a:xfrm rot="18862907">
                  <a:off x="5361867" y="1439260"/>
                  <a:ext cx="369133" cy="623427"/>
                </a:xfrm>
                <a:custGeom>
                  <a:avLst/>
                  <a:gdLst>
                    <a:gd name="connsiteX0" fmla="*/ 0 w 511553"/>
                    <a:gd name="connsiteY0" fmla="*/ 0 h 599800"/>
                    <a:gd name="connsiteX1" fmla="*/ 141118 w 511553"/>
                    <a:gd name="connsiteY1" fmla="*/ 335182 h 599800"/>
                    <a:gd name="connsiteX2" fmla="*/ 388074 w 511553"/>
                    <a:gd name="connsiteY2" fmla="*/ 370465 h 599800"/>
                    <a:gd name="connsiteX3" fmla="*/ 511553 w 511553"/>
                    <a:gd name="connsiteY3" fmla="*/ 599800 h 599800"/>
                    <a:gd name="connsiteX4" fmla="*/ 511553 w 511553"/>
                    <a:gd name="connsiteY4" fmla="*/ 599800 h 59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553" h="599800">
                      <a:moveTo>
                        <a:pt x="0" y="0"/>
                      </a:moveTo>
                      <a:cubicBezTo>
                        <a:pt x="38219" y="136719"/>
                        <a:pt x="76439" y="273438"/>
                        <a:pt x="141118" y="335182"/>
                      </a:cubicBezTo>
                      <a:cubicBezTo>
                        <a:pt x="205797" y="396926"/>
                        <a:pt x="326335" y="326362"/>
                        <a:pt x="388074" y="370465"/>
                      </a:cubicBezTo>
                      <a:cubicBezTo>
                        <a:pt x="449813" y="414568"/>
                        <a:pt x="511553" y="599800"/>
                        <a:pt x="511553" y="599800"/>
                      </a:cubicBezTo>
                      <a:lnTo>
                        <a:pt x="511553" y="599800"/>
                      </a:lnTo>
                    </a:path>
                  </a:pathLst>
                </a:custGeom>
                <a:ln w="28575" cmpd="dbl">
                  <a:solidFill>
                    <a:srgbClr val="17375E"/>
                  </a:solidFill>
                  <a:prstDash val="solid"/>
                  <a:headEnd type="none"/>
                  <a:tailEnd type="arrow"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34B73AC9-7747-166E-DD3E-2CB1114A9B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87657" y="1642990"/>
                      <a:ext cx="474912" cy="48917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34B73AC9-7747-166E-DD3E-2CB1114A9B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7657" y="1642990"/>
                      <a:ext cx="474912" cy="489174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4BDBD4E3-11BD-AF0F-238F-28EC495659E7}"/>
                    </a:ext>
                  </a:extLst>
                </p:cNvPr>
                <p:cNvSpPr/>
                <p:nvPr/>
              </p:nvSpPr>
              <p:spPr>
                <a:xfrm rot="15586271">
                  <a:off x="5773996" y="365724"/>
                  <a:ext cx="258849" cy="462142"/>
                </a:xfrm>
                <a:custGeom>
                  <a:avLst/>
                  <a:gdLst>
                    <a:gd name="connsiteX0" fmla="*/ 0 w 511553"/>
                    <a:gd name="connsiteY0" fmla="*/ 0 h 599800"/>
                    <a:gd name="connsiteX1" fmla="*/ 141118 w 511553"/>
                    <a:gd name="connsiteY1" fmla="*/ 335182 h 599800"/>
                    <a:gd name="connsiteX2" fmla="*/ 388074 w 511553"/>
                    <a:gd name="connsiteY2" fmla="*/ 370465 h 599800"/>
                    <a:gd name="connsiteX3" fmla="*/ 511553 w 511553"/>
                    <a:gd name="connsiteY3" fmla="*/ 599800 h 599800"/>
                    <a:gd name="connsiteX4" fmla="*/ 511553 w 511553"/>
                    <a:gd name="connsiteY4" fmla="*/ 599800 h 59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553" h="599800">
                      <a:moveTo>
                        <a:pt x="0" y="0"/>
                      </a:moveTo>
                      <a:cubicBezTo>
                        <a:pt x="38219" y="136719"/>
                        <a:pt x="76439" y="273438"/>
                        <a:pt x="141118" y="335182"/>
                      </a:cubicBezTo>
                      <a:cubicBezTo>
                        <a:pt x="205797" y="396926"/>
                        <a:pt x="326335" y="326362"/>
                        <a:pt x="388074" y="370465"/>
                      </a:cubicBezTo>
                      <a:cubicBezTo>
                        <a:pt x="449813" y="414568"/>
                        <a:pt x="511553" y="599800"/>
                        <a:pt x="511553" y="599800"/>
                      </a:cubicBezTo>
                      <a:lnTo>
                        <a:pt x="511553" y="599800"/>
                      </a:lnTo>
                    </a:path>
                  </a:pathLst>
                </a:custGeom>
                <a:ln w="28575" cmpd="sng">
                  <a:solidFill>
                    <a:srgbClr val="17375E"/>
                  </a:solidFill>
                  <a:prstDash val="solid"/>
                  <a:headEnd type="none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EF48879A-23A9-6E30-6504-DDB246A995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73067" y="80340"/>
                      <a:ext cx="474576" cy="48917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EF48879A-23A9-6E30-6504-DDB246A995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3067" y="80340"/>
                      <a:ext cx="474576" cy="48917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11EB1E38-E326-7AFF-6B00-9F564676BDE3}"/>
                    </a:ext>
                  </a:extLst>
                </p:cNvPr>
                <p:cNvSpPr/>
                <p:nvPr/>
              </p:nvSpPr>
              <p:spPr>
                <a:xfrm rot="9710896">
                  <a:off x="3442667" y="335731"/>
                  <a:ext cx="428745" cy="484943"/>
                </a:xfrm>
                <a:custGeom>
                  <a:avLst/>
                  <a:gdLst>
                    <a:gd name="connsiteX0" fmla="*/ 0 w 511553"/>
                    <a:gd name="connsiteY0" fmla="*/ 0 h 599800"/>
                    <a:gd name="connsiteX1" fmla="*/ 141118 w 511553"/>
                    <a:gd name="connsiteY1" fmla="*/ 335182 h 599800"/>
                    <a:gd name="connsiteX2" fmla="*/ 388074 w 511553"/>
                    <a:gd name="connsiteY2" fmla="*/ 370465 h 599800"/>
                    <a:gd name="connsiteX3" fmla="*/ 511553 w 511553"/>
                    <a:gd name="connsiteY3" fmla="*/ 599800 h 599800"/>
                    <a:gd name="connsiteX4" fmla="*/ 511553 w 511553"/>
                    <a:gd name="connsiteY4" fmla="*/ 599800 h 59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553" h="599800">
                      <a:moveTo>
                        <a:pt x="0" y="0"/>
                      </a:moveTo>
                      <a:cubicBezTo>
                        <a:pt x="38219" y="136719"/>
                        <a:pt x="76439" y="273438"/>
                        <a:pt x="141118" y="335182"/>
                      </a:cubicBezTo>
                      <a:cubicBezTo>
                        <a:pt x="205797" y="396926"/>
                        <a:pt x="326335" y="326362"/>
                        <a:pt x="388074" y="370465"/>
                      </a:cubicBezTo>
                      <a:cubicBezTo>
                        <a:pt x="449813" y="414568"/>
                        <a:pt x="511553" y="599800"/>
                        <a:pt x="511553" y="599800"/>
                      </a:cubicBezTo>
                      <a:lnTo>
                        <a:pt x="511553" y="599800"/>
                      </a:lnTo>
                    </a:path>
                  </a:pathLst>
                </a:custGeom>
                <a:ln w="28575" cmpd="sng">
                  <a:solidFill>
                    <a:srgbClr val="17375E"/>
                  </a:solidFill>
                  <a:prstDash val="sysDot"/>
                  <a:headEnd type="none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A002BBA5-1F4E-AB20-91D0-86598B677578}"/>
                    </a:ext>
                  </a:extLst>
                </p:cNvPr>
                <p:cNvGrpSpPr/>
                <p:nvPr/>
              </p:nvGrpSpPr>
              <p:grpSpPr>
                <a:xfrm rot="17812476">
                  <a:off x="3773319" y="648978"/>
                  <a:ext cx="398808" cy="172673"/>
                  <a:chOff x="7315712" y="3176785"/>
                  <a:chExt cx="190671" cy="77979"/>
                </a:xfrm>
              </p:grpSpPr>
              <p:cxnSp>
                <p:nvCxnSpPr>
                  <p:cNvPr id="111" name="Straight Arrow Connector 110">
                    <a:extLst>
                      <a:ext uri="{FF2B5EF4-FFF2-40B4-BE49-F238E27FC236}">
                        <a16:creationId xmlns:a16="http://schemas.microsoft.com/office/drawing/2014/main" id="{180A26DE-926E-14F0-9B60-6D90265C7793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02D0CE52-6164-4CEC-4B3E-E4693E8CE51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56841" y="3176785"/>
                    <a:ext cx="98460" cy="7797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C1CB8A02-922A-1466-9DC2-1F0260ABACD9}"/>
                    </a:ext>
                  </a:extLst>
                </p:cNvPr>
                <p:cNvGrpSpPr/>
                <p:nvPr/>
              </p:nvGrpSpPr>
              <p:grpSpPr>
                <a:xfrm rot="16200000">
                  <a:off x="3492615" y="1007122"/>
                  <a:ext cx="398808" cy="170747"/>
                  <a:chOff x="7315712" y="3178372"/>
                  <a:chExt cx="190671" cy="77109"/>
                </a:xfrm>
              </p:grpSpPr>
              <p:cxnSp>
                <p:nvCxnSpPr>
                  <p:cNvPr id="109" name="Straight Arrow Connector 108">
                    <a:extLst>
                      <a:ext uri="{FF2B5EF4-FFF2-40B4-BE49-F238E27FC236}">
                        <a16:creationId xmlns:a16="http://schemas.microsoft.com/office/drawing/2014/main" id="{685450CA-EBA5-F997-3F7F-3654B6418A22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6602AA9C-A299-FAAC-9987-7F757D3277C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51354" y="3178372"/>
                    <a:ext cx="98460" cy="77109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D34AB09D-922D-491A-BD5D-FC5821E495D5}"/>
                    </a:ext>
                  </a:extLst>
                </p:cNvPr>
                <p:cNvGrpSpPr/>
                <p:nvPr/>
              </p:nvGrpSpPr>
              <p:grpSpPr>
                <a:xfrm rot="15117712">
                  <a:off x="3586551" y="1425079"/>
                  <a:ext cx="398809" cy="170746"/>
                  <a:chOff x="7315712" y="3177262"/>
                  <a:chExt cx="190671" cy="77109"/>
                </a:xfrm>
              </p:grpSpPr>
              <p:cxnSp>
                <p:nvCxnSpPr>
                  <p:cNvPr id="107" name="Straight Arrow Connector 106">
                    <a:extLst>
                      <a:ext uri="{FF2B5EF4-FFF2-40B4-BE49-F238E27FC236}">
                        <a16:creationId xmlns:a16="http://schemas.microsoft.com/office/drawing/2014/main" id="{F7190B92-E755-2CF1-80A1-011C5E6A7F1A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04F6F2CE-8E4E-D066-778C-59C9D4109DF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49011" y="3177262"/>
                    <a:ext cx="98459" cy="77109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38AFD3C5-3ADC-0828-ACA7-C2EBF471AA8C}"/>
                    </a:ext>
                  </a:extLst>
                </p:cNvPr>
                <p:cNvGrpSpPr/>
                <p:nvPr/>
              </p:nvGrpSpPr>
              <p:grpSpPr>
                <a:xfrm rot="14173157">
                  <a:off x="3974705" y="1111296"/>
                  <a:ext cx="398810" cy="170747"/>
                  <a:chOff x="7315712" y="3178668"/>
                  <a:chExt cx="190671" cy="77109"/>
                </a:xfrm>
              </p:grpSpPr>
              <p:cxnSp>
                <p:nvCxnSpPr>
                  <p:cNvPr id="105" name="Straight Arrow Connector 104">
                    <a:extLst>
                      <a:ext uri="{FF2B5EF4-FFF2-40B4-BE49-F238E27FC236}">
                        <a16:creationId xmlns:a16="http://schemas.microsoft.com/office/drawing/2014/main" id="{3BD48929-7DCA-9C59-8956-235F1C37E3B4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884082E9-C957-A35B-4BC1-5BAAE4E66B4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55624" y="3178668"/>
                    <a:ext cx="98459" cy="77109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6366CA8B-C828-1145-9AEF-7D04887295FE}"/>
                    </a:ext>
                  </a:extLst>
                </p:cNvPr>
                <p:cNvGrpSpPr/>
                <p:nvPr/>
              </p:nvGrpSpPr>
              <p:grpSpPr>
                <a:xfrm rot="11938261">
                  <a:off x="3814803" y="1761605"/>
                  <a:ext cx="409794" cy="205939"/>
                  <a:chOff x="7315712" y="3172024"/>
                  <a:chExt cx="190671" cy="95562"/>
                </a:xfrm>
              </p:grpSpPr>
              <p:cxnSp>
                <p:nvCxnSpPr>
                  <p:cNvPr id="103" name="Straight Arrow Connector 102">
                    <a:extLst>
                      <a:ext uri="{FF2B5EF4-FFF2-40B4-BE49-F238E27FC236}">
                        <a16:creationId xmlns:a16="http://schemas.microsoft.com/office/drawing/2014/main" id="{5E0DFB61-7C3F-B32D-AB61-6B41F4DB9E1E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10D38DBB-2B5C-1462-B140-0FBBA812645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67923" y="3172024"/>
                    <a:ext cx="80342" cy="95562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3F3F7F14-298D-4839-AE48-A1B7E2CC6D21}"/>
                    </a:ext>
                  </a:extLst>
                </p:cNvPr>
                <p:cNvGrpSpPr/>
                <p:nvPr/>
              </p:nvGrpSpPr>
              <p:grpSpPr>
                <a:xfrm rot="9844394">
                  <a:off x="4184995" y="1549188"/>
                  <a:ext cx="409792" cy="205938"/>
                  <a:chOff x="7315712" y="3168361"/>
                  <a:chExt cx="190671" cy="95563"/>
                </a:xfrm>
              </p:grpSpPr>
              <p:cxnSp>
                <p:nvCxnSpPr>
                  <p:cNvPr id="101" name="Straight Arrow Connector 100">
                    <a:extLst>
                      <a:ext uri="{FF2B5EF4-FFF2-40B4-BE49-F238E27FC236}">
                        <a16:creationId xmlns:a16="http://schemas.microsoft.com/office/drawing/2014/main" id="{172A32F3-ACDD-64BD-0A89-D8EE27706193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CBAC3A72-CFFB-2FDA-27F2-4F940F7096D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66230" y="3168361"/>
                    <a:ext cx="80343" cy="9556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3DB8ABF0-24F4-A95A-AAA1-7D022F83AF12}"/>
                    </a:ext>
                  </a:extLst>
                </p:cNvPr>
                <p:cNvGrpSpPr/>
                <p:nvPr/>
              </p:nvGrpSpPr>
              <p:grpSpPr>
                <a:xfrm rot="15117712">
                  <a:off x="4578254" y="1786959"/>
                  <a:ext cx="398807" cy="170747"/>
                  <a:chOff x="7315712" y="3176810"/>
                  <a:chExt cx="190671" cy="77109"/>
                </a:xfrm>
              </p:grpSpPr>
              <p:cxnSp>
                <p:nvCxnSpPr>
                  <p:cNvPr id="99" name="Straight Arrow Connector 98">
                    <a:extLst>
                      <a:ext uri="{FF2B5EF4-FFF2-40B4-BE49-F238E27FC236}">
                        <a16:creationId xmlns:a16="http://schemas.microsoft.com/office/drawing/2014/main" id="{40BF08FA-8CC5-4415-6F13-010583A0E7E5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1CABD222-430D-9C70-54F6-347FF8AA08F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57095" y="3176810"/>
                    <a:ext cx="98460" cy="77109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DC12955-D9A0-E556-7EF9-D6052A5FD956}"/>
                    </a:ext>
                  </a:extLst>
                </p:cNvPr>
                <p:cNvGrpSpPr/>
                <p:nvPr/>
              </p:nvGrpSpPr>
              <p:grpSpPr>
                <a:xfrm rot="12011437">
                  <a:off x="4296430" y="772440"/>
                  <a:ext cx="409793" cy="205938"/>
                  <a:chOff x="7315712" y="3166463"/>
                  <a:chExt cx="190671" cy="95563"/>
                </a:xfrm>
              </p:grpSpPr>
              <p:cxnSp>
                <p:nvCxnSpPr>
                  <p:cNvPr id="97" name="Straight Arrow Connector 96">
                    <a:extLst>
                      <a:ext uri="{FF2B5EF4-FFF2-40B4-BE49-F238E27FC236}">
                        <a16:creationId xmlns:a16="http://schemas.microsoft.com/office/drawing/2014/main" id="{909B47AA-B110-87CB-6CC9-51E0F0F844B1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D02B2EA3-A27A-2265-752F-AA0F71C728F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67149" y="3166463"/>
                    <a:ext cx="80343" cy="9556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E2409FC-B373-781F-52F7-63D432B0CE87}"/>
                    </a:ext>
                  </a:extLst>
                </p:cNvPr>
                <p:cNvGrpSpPr/>
                <p:nvPr/>
              </p:nvGrpSpPr>
              <p:grpSpPr>
                <a:xfrm rot="17903805">
                  <a:off x="4511738" y="1211629"/>
                  <a:ext cx="398809" cy="170747"/>
                  <a:chOff x="7315712" y="3177022"/>
                  <a:chExt cx="190671" cy="77109"/>
                </a:xfrm>
              </p:grpSpPr>
              <p:cxnSp>
                <p:nvCxnSpPr>
                  <p:cNvPr id="95" name="Straight Arrow Connector 94">
                    <a:extLst>
                      <a:ext uri="{FF2B5EF4-FFF2-40B4-BE49-F238E27FC236}">
                        <a16:creationId xmlns:a16="http://schemas.microsoft.com/office/drawing/2014/main" id="{EC80F676-8280-D481-8570-C40750A9AD96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D39B5A5A-BD05-EA73-F182-BACB16415AC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56267" y="3177022"/>
                    <a:ext cx="98459" cy="77109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69A3755D-5A78-BAB0-EF76-E5B4F60AB01B}"/>
                    </a:ext>
                  </a:extLst>
                </p:cNvPr>
                <p:cNvGrpSpPr/>
                <p:nvPr/>
              </p:nvGrpSpPr>
              <p:grpSpPr>
                <a:xfrm rot="11567319">
                  <a:off x="4945349" y="1488472"/>
                  <a:ext cx="409793" cy="205940"/>
                  <a:chOff x="7315712" y="3174181"/>
                  <a:chExt cx="190671" cy="95564"/>
                </a:xfrm>
              </p:grpSpPr>
              <p:cxnSp>
                <p:nvCxnSpPr>
                  <p:cNvPr id="93" name="Straight Arrow Connector 92">
                    <a:extLst>
                      <a:ext uri="{FF2B5EF4-FFF2-40B4-BE49-F238E27FC236}">
                        <a16:creationId xmlns:a16="http://schemas.microsoft.com/office/drawing/2014/main" id="{4897E4A0-310B-1CE2-B8CD-EBACD201AFCC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CEFD73B2-7ADB-1CE5-683B-17ABE0664FC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75062" y="3174181"/>
                    <a:ext cx="80343" cy="95564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2D5FCCB9-E5FB-E1BE-E2F7-6355521D495C}"/>
                    </a:ext>
                  </a:extLst>
                </p:cNvPr>
                <p:cNvGrpSpPr/>
                <p:nvPr/>
              </p:nvGrpSpPr>
              <p:grpSpPr>
                <a:xfrm rot="13597235">
                  <a:off x="4684024" y="634364"/>
                  <a:ext cx="398808" cy="170747"/>
                  <a:chOff x="7315712" y="3177925"/>
                  <a:chExt cx="190671" cy="77109"/>
                </a:xfrm>
              </p:grpSpPr>
              <p:cxnSp>
                <p:nvCxnSpPr>
                  <p:cNvPr id="91" name="Straight Arrow Connector 90">
                    <a:extLst>
                      <a:ext uri="{FF2B5EF4-FFF2-40B4-BE49-F238E27FC236}">
                        <a16:creationId xmlns:a16="http://schemas.microsoft.com/office/drawing/2014/main" id="{0F317C06-EF3B-4C36-8DF9-36D2B27A99BE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970CD163-1558-920B-2709-458E08FB719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58455" y="3177925"/>
                    <a:ext cx="98460" cy="77109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7140899D-B464-1D90-A6F6-C5ADA246AC67}"/>
                    </a:ext>
                  </a:extLst>
                </p:cNvPr>
                <p:cNvGrpSpPr/>
                <p:nvPr/>
              </p:nvGrpSpPr>
              <p:grpSpPr>
                <a:xfrm rot="16028071">
                  <a:off x="5084153" y="896365"/>
                  <a:ext cx="398808" cy="170747"/>
                  <a:chOff x="7315712" y="3181689"/>
                  <a:chExt cx="190671" cy="77109"/>
                </a:xfrm>
              </p:grpSpPr>
              <p:cxnSp>
                <p:nvCxnSpPr>
                  <p:cNvPr id="89" name="Straight Arrow Connector 88">
                    <a:extLst>
                      <a:ext uri="{FF2B5EF4-FFF2-40B4-BE49-F238E27FC236}">
                        <a16:creationId xmlns:a16="http://schemas.microsoft.com/office/drawing/2014/main" id="{DA263719-D436-6C5C-EB5F-E9751C84DF6B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411048" y="3125231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BF3F3B42-7E87-7F11-0E29-7E1D778DA8B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353646" y="3181689"/>
                    <a:ext cx="98460" cy="77109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CDFD483A-A9DD-6BC6-CA7B-55AADA60AB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94301" y="423794"/>
                      <a:ext cx="428160" cy="48917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CDFD483A-A9DD-6BC6-CA7B-55AADA60A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4301" y="423794"/>
                      <a:ext cx="428160" cy="48917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5ACE964-FEC6-1CB8-613E-97571A808F0C}"/>
                  </a:ext>
                </a:extLst>
              </p:cNvPr>
              <p:cNvGrpSpPr/>
              <p:nvPr/>
            </p:nvGrpSpPr>
            <p:grpSpPr>
              <a:xfrm>
                <a:off x="-656411" y="41077"/>
                <a:ext cx="1615529" cy="1305945"/>
                <a:chOff x="6388584" y="481612"/>
                <a:chExt cx="1763381" cy="1451166"/>
              </a:xfrm>
            </p:grpSpPr>
            <p:sp>
              <p:nvSpPr>
                <p:cNvPr id="65" name="Right Arrow 64">
                  <a:extLst>
                    <a:ext uri="{FF2B5EF4-FFF2-40B4-BE49-F238E27FC236}">
                      <a16:creationId xmlns:a16="http://schemas.microsoft.com/office/drawing/2014/main" id="{A5A6E9E9-E50B-7ADB-7800-EAC7FCD2D858}"/>
                    </a:ext>
                  </a:extLst>
                </p:cNvPr>
                <p:cNvSpPr/>
                <p:nvPr/>
              </p:nvSpPr>
              <p:spPr>
                <a:xfrm>
                  <a:off x="6512147" y="757137"/>
                  <a:ext cx="623219" cy="219185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ight Arrow 65">
                  <a:extLst>
                    <a:ext uri="{FF2B5EF4-FFF2-40B4-BE49-F238E27FC236}">
                      <a16:creationId xmlns:a16="http://schemas.microsoft.com/office/drawing/2014/main" id="{45CC9763-D470-7501-0EFD-8D6BE29DE7C3}"/>
                    </a:ext>
                  </a:extLst>
                </p:cNvPr>
                <p:cNvSpPr/>
                <p:nvPr/>
              </p:nvSpPr>
              <p:spPr>
                <a:xfrm flipH="1">
                  <a:off x="6482270" y="1471168"/>
                  <a:ext cx="623219" cy="219185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740B4FC-F3E2-7348-B69F-F59C5A95C269}"/>
                    </a:ext>
                  </a:extLst>
                </p:cNvPr>
                <p:cNvSpPr txBox="1"/>
                <p:nvPr/>
              </p:nvSpPr>
              <p:spPr>
                <a:xfrm>
                  <a:off x="6442237" y="1214575"/>
                  <a:ext cx="941253" cy="718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Control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B33C315-14D0-9D3C-2471-EAB2F6376EE4}"/>
                    </a:ext>
                  </a:extLst>
                </p:cNvPr>
                <p:cNvSpPr txBox="1"/>
                <p:nvPr/>
              </p:nvSpPr>
              <p:spPr>
                <a:xfrm>
                  <a:off x="6388584" y="481612"/>
                  <a:ext cx="976762" cy="718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Readout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C3F64564-854C-7400-1C65-7107E38762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2638" y="1389837"/>
                      <a:ext cx="1039327" cy="4886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C3F64564-854C-7400-1C65-7107E38762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2638" y="1389837"/>
                      <a:ext cx="1039327" cy="48863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E733ADC1-66A4-1571-E814-17674B0889C2}"/>
                    </a:ext>
                  </a:extLst>
                </p:cNvPr>
                <p:cNvSpPr txBox="1"/>
                <p:nvPr/>
              </p:nvSpPr>
              <p:spPr>
                <a:xfrm>
                  <a:off x="6971831" y="3143069"/>
                  <a:ext cx="997068" cy="439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E733ADC1-66A4-1571-E814-17674B0889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831" y="3143069"/>
                  <a:ext cx="997068" cy="4397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E74F128-5D62-D6A2-95BA-E77B2BC44B0D}"/>
              </a:ext>
            </a:extLst>
          </p:cNvPr>
          <p:cNvSpPr txBox="1"/>
          <p:nvPr/>
        </p:nvSpPr>
        <p:spPr>
          <a:xfrm>
            <a:off x="338742" y="6043196"/>
            <a:ext cx="5738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Sharma</a:t>
            </a:r>
            <a:r>
              <a:rPr lang="en-IN" sz="1600" b="0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IN" sz="1600" b="0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S.</a:t>
            </a:r>
            <a:r>
              <a:rPr lang="en-IN" sz="1600" b="0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Dhar, and H.-K. Lau. </a:t>
            </a:r>
            <a:r>
              <a:rPr lang="en-IN" sz="1600" b="0" i="1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arXiv:2408.11628</a:t>
            </a:r>
            <a:r>
              <a:rPr lang="en-IN" sz="1600" b="0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(2024).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4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AFB-D644-130B-8C38-F0D5909F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Permutationally Invariant States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4A7C7E-B092-E851-4685-1B12D1349A0D}"/>
              </a:ext>
            </a:extLst>
          </p:cNvPr>
          <p:cNvGrpSpPr/>
          <p:nvPr/>
        </p:nvGrpSpPr>
        <p:grpSpPr>
          <a:xfrm>
            <a:off x="0" y="587829"/>
            <a:ext cx="3124428" cy="5985069"/>
            <a:chOff x="0" y="587829"/>
            <a:chExt cx="3124428" cy="59850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987F18-2CBB-3157-088E-0AE78643CE3B}"/>
                </a:ext>
              </a:extLst>
            </p:cNvPr>
            <p:cNvSpPr txBox="1"/>
            <p:nvPr/>
          </p:nvSpPr>
          <p:spPr>
            <a:xfrm>
              <a:off x="643813" y="587829"/>
              <a:ext cx="2276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Computational Basis</a:t>
              </a:r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3574C03-1CE6-08BE-1F3E-61D23537A94B}"/>
                    </a:ext>
                  </a:extLst>
                </p:cNvPr>
                <p:cNvSpPr txBox="1"/>
                <p:nvPr/>
              </p:nvSpPr>
              <p:spPr>
                <a:xfrm>
                  <a:off x="643813" y="1561501"/>
                  <a:ext cx="248061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↑↑↑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↑↑↓</m:t>
                          </m:r>
                        </m:e>
                      </m:d>
                    </m:oMath>
                  </a14:m>
                  <a:r>
                    <a:rPr lang="en-IN" dirty="0"/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↑↓↑</m:t>
                          </m:r>
                        </m:e>
                      </m:d>
                    </m:oMath>
                  </a14:m>
                  <a:r>
                    <a:rPr lang="en-IN" dirty="0"/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e>
                      </m:d>
                    </m:oMath>
                  </a14:m>
                  <a:r>
                    <a:rPr lang="en-IN" dirty="0"/>
                    <a:t>,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↓↑↑</m:t>
                          </m:r>
                        </m:e>
                      </m:d>
                    </m:oMath>
                  </a14:m>
                  <a:r>
                    <a:rPr lang="en-IN" dirty="0"/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↓↑↓</m:t>
                          </m:r>
                        </m:e>
                      </m:d>
                    </m:oMath>
                  </a14:m>
                  <a:r>
                    <a:rPr lang="en-IN" dirty="0"/>
                    <a:t>,</a:t>
                  </a:r>
                  <a:r>
                    <a:rPr lang="en-US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↓↓↑</m:t>
                          </m:r>
                        </m:e>
                      </m:d>
                    </m:oMath>
                  </a14:m>
                  <a:r>
                    <a:rPr lang="en-IN" dirty="0"/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e>
                      </m:d>
                    </m:oMath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3574C03-1CE6-08BE-1F3E-61D23537A9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13" y="1561501"/>
                  <a:ext cx="2480615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3774" r="-737" b="-1509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C1D5B2-1054-1E1B-788F-682BD46B92F0}"/>
                </a:ext>
              </a:extLst>
            </p:cNvPr>
            <p:cNvSpPr txBox="1"/>
            <p:nvPr/>
          </p:nvSpPr>
          <p:spPr>
            <a:xfrm>
              <a:off x="0" y="972683"/>
              <a:ext cx="1351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 3 spins: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F57C356-3AF6-3839-7927-13D80958A85E}"/>
                    </a:ext>
                  </a:extLst>
                </p:cNvPr>
                <p:cNvSpPr txBox="1"/>
                <p:nvPr/>
              </p:nvSpPr>
              <p:spPr>
                <a:xfrm>
                  <a:off x="1316004" y="972684"/>
                  <a:ext cx="1635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F57C356-3AF6-3839-7927-13D80958A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6004" y="972684"/>
                  <a:ext cx="163519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D026D6F-C627-D048-8CBE-E94A2ACCDC7B}"/>
                    </a:ext>
                  </a:extLst>
                </p:cNvPr>
                <p:cNvSpPr/>
                <p:nvPr/>
              </p:nvSpPr>
              <p:spPr>
                <a:xfrm>
                  <a:off x="837195" y="4426598"/>
                  <a:ext cx="2133600" cy="2146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D026D6F-C627-D048-8CBE-E94A2ACCDC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95" y="4426598"/>
                  <a:ext cx="2133600" cy="2146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6A8CBD-A488-6E1F-8750-9BE2DAECAC5B}"/>
              </a:ext>
            </a:extLst>
          </p:cNvPr>
          <p:cNvGrpSpPr/>
          <p:nvPr/>
        </p:nvGrpSpPr>
        <p:grpSpPr>
          <a:xfrm>
            <a:off x="3743164" y="587829"/>
            <a:ext cx="4053184" cy="5985069"/>
            <a:chOff x="3743164" y="587829"/>
            <a:chExt cx="4053184" cy="59850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B3C449-8A72-B89E-10F2-D3D0F0DE52B8}"/>
                </a:ext>
              </a:extLst>
            </p:cNvPr>
            <p:cNvSpPr txBox="1"/>
            <p:nvPr/>
          </p:nvSpPr>
          <p:spPr>
            <a:xfrm>
              <a:off x="4726875" y="587829"/>
              <a:ext cx="2738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Angular Momentum Basis</a:t>
              </a:r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8B5DC2B-1673-B4C4-ABD4-A0FD762BDB5B}"/>
                    </a:ext>
                  </a:extLst>
                </p:cNvPr>
                <p:cNvSpPr txBox="1"/>
                <p:nvPr/>
              </p:nvSpPr>
              <p:spPr>
                <a:xfrm>
                  <a:off x="4866886" y="1006390"/>
                  <a:ext cx="18275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8B5DC2B-1673-B4C4-ABD4-A0FD762BDB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6886" y="1006390"/>
                  <a:ext cx="182755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AAC46B5-3290-D1CC-F43F-5177E137EBE8}"/>
                </a:ext>
              </a:extLst>
            </p:cNvPr>
            <p:cNvGrpSpPr/>
            <p:nvPr/>
          </p:nvGrpSpPr>
          <p:grpSpPr>
            <a:xfrm>
              <a:off x="3743164" y="3924948"/>
              <a:ext cx="3160712" cy="2647950"/>
              <a:chOff x="3659188" y="781050"/>
              <a:chExt cx="3160712" cy="264795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610F2FA-3057-53E6-1FFB-16DF1AE7E390}"/>
                  </a:ext>
                </a:extLst>
              </p:cNvPr>
              <p:cNvGrpSpPr/>
              <p:nvPr/>
            </p:nvGrpSpPr>
            <p:grpSpPr>
              <a:xfrm>
                <a:off x="3659188" y="1282700"/>
                <a:ext cx="3160712" cy="2146300"/>
                <a:chOff x="3659188" y="1282700"/>
                <a:chExt cx="3160712" cy="2146300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DD70C6A7-81C2-DBA8-A8C9-BA2A49178802}"/>
                    </a:ext>
                  </a:extLst>
                </p:cNvPr>
                <p:cNvGrpSpPr/>
                <p:nvPr/>
              </p:nvGrpSpPr>
              <p:grpSpPr>
                <a:xfrm>
                  <a:off x="4673600" y="1282700"/>
                  <a:ext cx="2146300" cy="2146300"/>
                  <a:chOff x="4673600" y="1282700"/>
                  <a:chExt cx="2146300" cy="2146300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55170D5E-813D-AC22-510A-963A56F1BDF3}"/>
                      </a:ext>
                    </a:extLst>
                  </p:cNvPr>
                  <p:cNvSpPr/>
                  <p:nvPr/>
                </p:nvSpPr>
                <p:spPr>
                  <a:xfrm>
                    <a:off x="4673600" y="1282700"/>
                    <a:ext cx="2146300" cy="21463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8" name="Rounded Rectangle 7">
                        <a:extLst>
                          <a:ext uri="{FF2B5EF4-FFF2-40B4-BE49-F238E27FC236}">
                            <a16:creationId xmlns:a16="http://schemas.microsoft.com/office/drawing/2014/main" id="{CDD11B69-326F-48EC-732F-40EA36AB53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73600" y="1282700"/>
                        <a:ext cx="565150" cy="603250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8" name="Rounded Rectangle 7">
                        <a:extLst>
                          <a:ext uri="{FF2B5EF4-FFF2-40B4-BE49-F238E27FC236}">
                            <a16:creationId xmlns:a16="http://schemas.microsoft.com/office/drawing/2014/main" id="{CDD11B69-326F-48EC-732F-40EA36AB532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73600" y="1282700"/>
                        <a:ext cx="565150" cy="603250"/>
                      </a:xfrm>
                      <a:prstGeom prst="roundRect">
                        <a:avLst/>
                      </a:prstGeom>
                      <a:blipFill>
                        <a:blip r:embed="rId8"/>
                        <a:stretch>
                          <a:fillRect l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9" name="Rounded Rectangle 9">
                        <a:extLst>
                          <a:ext uri="{FF2B5EF4-FFF2-40B4-BE49-F238E27FC236}">
                            <a16:creationId xmlns:a16="http://schemas.microsoft.com/office/drawing/2014/main" id="{47E176A1-DE19-0CCB-DF56-9A6011ECCF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75400" y="3009900"/>
                        <a:ext cx="444500" cy="417512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9" name="Rounded Rectangle 9">
                        <a:extLst>
                          <a:ext uri="{FF2B5EF4-FFF2-40B4-BE49-F238E27FC236}">
                            <a16:creationId xmlns:a16="http://schemas.microsoft.com/office/drawing/2014/main" id="{47E176A1-DE19-0CCB-DF56-9A6011ECCF0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75400" y="3009900"/>
                        <a:ext cx="444500" cy="417512"/>
                      </a:xfrm>
                      <a:prstGeom prst="round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E297F98-9A80-734B-846A-6D710191F532}"/>
                      </a:ext>
                    </a:extLst>
                  </p:cNvPr>
                  <p:cNvGrpSpPr/>
                  <p:nvPr/>
                </p:nvGrpSpPr>
                <p:grpSpPr>
                  <a:xfrm>
                    <a:off x="5289550" y="1987550"/>
                    <a:ext cx="1016000" cy="939800"/>
                    <a:chOff x="5238750" y="1885950"/>
                    <a:chExt cx="1016000" cy="939800"/>
                  </a:xfrm>
                  <a:solidFill>
                    <a:schemeClr val="accent1"/>
                  </a:solidFill>
                </p:grpSpPr>
                <p:sp>
                  <p:nvSpPr>
                    <p:cNvPr id="86" name="Rounded Rectangle 8">
                      <a:extLst>
                        <a:ext uri="{FF2B5EF4-FFF2-40B4-BE49-F238E27FC236}">
                          <a16:creationId xmlns:a16="http://schemas.microsoft.com/office/drawing/2014/main" id="{65C5DA02-2AAC-2356-EE19-8DE12DEBA4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8750" y="1885950"/>
                      <a:ext cx="1016000" cy="939800"/>
                    </a:xfrm>
                    <a:prstGeom prst="roundRect">
                      <a:avLst>
                        <a:gd name="adj" fmla="val 10000"/>
                      </a:avLst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9" name="Rounded Rectangle 10">
                          <a:extLst>
                            <a:ext uri="{FF2B5EF4-FFF2-40B4-BE49-F238E27FC236}">
                              <a16:creationId xmlns:a16="http://schemas.microsoft.com/office/drawing/2014/main" id="{8139E9D8-17D1-DB01-4AD2-9938C52981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34000" y="1987550"/>
                          <a:ext cx="406400" cy="355600"/>
                        </a:xfrm>
                        <a:prstGeom prst="roundRect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89" name="Rounded Rectangle 10">
                          <a:extLst>
                            <a:ext uri="{FF2B5EF4-FFF2-40B4-BE49-F238E27FC236}">
                              <a16:creationId xmlns:a16="http://schemas.microsoft.com/office/drawing/2014/main" id="{8139E9D8-17D1-DB01-4AD2-9938C529819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334000" y="1987550"/>
                          <a:ext cx="406400" cy="355600"/>
                        </a:xfrm>
                        <a:prstGeom prst="roundRect">
                          <a:avLst/>
                        </a:prstGeom>
                        <a:blipFill>
                          <a:blip r:embed="rId10"/>
                          <a:stretch>
                            <a:fillRect l="-1429" t="-6452" b="-9677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I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2" name="Rounded Rectangle 14">
                          <a:extLst>
                            <a:ext uri="{FF2B5EF4-FFF2-40B4-BE49-F238E27FC236}">
                              <a16:creationId xmlns:a16="http://schemas.microsoft.com/office/drawing/2014/main" id="{B1C2BEBC-D01B-253A-B24E-3F6D483863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53100" y="2355850"/>
                          <a:ext cx="406400" cy="355600"/>
                        </a:xfrm>
                        <a:prstGeom prst="roundRect">
                          <a:avLst/>
                        </a:prstGeom>
                        <a:grp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92" name="Rounded Rectangle 14">
                          <a:extLst>
                            <a:ext uri="{FF2B5EF4-FFF2-40B4-BE49-F238E27FC236}">
                              <a16:creationId xmlns:a16="http://schemas.microsoft.com/office/drawing/2014/main" id="{B1C2BEBC-D01B-253A-B24E-3F6D4838634D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753100" y="2355850"/>
                          <a:ext cx="406400" cy="355600"/>
                        </a:xfrm>
                        <a:prstGeom prst="roundRect">
                          <a:avLst/>
                        </a:prstGeom>
                        <a:blipFill>
                          <a:blip r:embed="rId11"/>
                          <a:stretch>
                            <a:fillRect l="-10000" t="-8197" b="-9836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I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DAAA53C6-8CED-605C-4AB2-2271A037BE30}"/>
                      </a:ext>
                    </a:extLst>
                  </p:cNvPr>
                  <p:cNvSpPr/>
                  <p:nvPr/>
                </p:nvSpPr>
                <p:spPr>
                  <a:xfrm>
                    <a:off x="5245100" y="1905000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A3E2249E-74E3-46BD-227B-6D65A48A392A}"/>
                      </a:ext>
                    </a:extLst>
                  </p:cNvPr>
                  <p:cNvSpPr/>
                  <p:nvPr/>
                </p:nvSpPr>
                <p:spPr>
                  <a:xfrm>
                    <a:off x="5321300" y="2006600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5D18CA03-E7E3-3D6F-3D34-3D44A09E67EB}"/>
                      </a:ext>
                    </a:extLst>
                  </p:cNvPr>
                  <p:cNvSpPr/>
                  <p:nvPr/>
                </p:nvSpPr>
                <p:spPr>
                  <a:xfrm>
                    <a:off x="6235700" y="2857500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4617C9DD-D70D-9D93-F527-22719239F244}"/>
                      </a:ext>
                    </a:extLst>
                  </p:cNvPr>
                  <p:cNvSpPr/>
                  <p:nvPr/>
                </p:nvSpPr>
                <p:spPr>
                  <a:xfrm>
                    <a:off x="6311900" y="2959100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4" name="Equals 73">
                  <a:extLst>
                    <a:ext uri="{FF2B5EF4-FFF2-40B4-BE49-F238E27FC236}">
                      <a16:creationId xmlns:a16="http://schemas.microsoft.com/office/drawing/2014/main" id="{D0F4C330-FD7B-799C-F69B-C3ABB0D18817}"/>
                    </a:ext>
                  </a:extLst>
                </p:cNvPr>
                <p:cNvSpPr/>
                <p:nvPr/>
              </p:nvSpPr>
              <p:spPr>
                <a:xfrm>
                  <a:off x="3659188" y="2069316"/>
                  <a:ext cx="579813" cy="616031"/>
                </a:xfrm>
                <a:prstGeom prst="mathEqual">
                  <a:avLst>
                    <a:gd name="adj1" fmla="val 8677"/>
                    <a:gd name="adj2" fmla="val 14458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844C36F-365A-3FD3-4D81-E2A36DA4976B}"/>
                      </a:ext>
                    </a:extLst>
                  </p:cNvPr>
                  <p:cNvSpPr txBox="1"/>
                  <p:nvPr/>
                </p:nvSpPr>
                <p:spPr>
                  <a:xfrm>
                    <a:off x="5285034" y="781050"/>
                    <a:ext cx="9478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b="0" i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J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844C36F-365A-3FD3-4D81-E2A36DA497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034" y="781050"/>
                    <a:ext cx="94782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1D667DD-3F3A-538C-C877-426EA4840564}"/>
                </a:ext>
              </a:extLst>
            </p:cNvPr>
            <p:cNvGrpSpPr/>
            <p:nvPr/>
          </p:nvGrpSpPr>
          <p:grpSpPr>
            <a:xfrm>
              <a:off x="3854394" y="1324222"/>
              <a:ext cx="3941954" cy="2386738"/>
              <a:chOff x="4022352" y="1390897"/>
              <a:chExt cx="3941954" cy="238673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5118F16-E525-0C73-F749-C9A24A79F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63597" y="1390897"/>
                <a:ext cx="3400709" cy="2386738"/>
              </a:xfrm>
              <a:prstGeom prst="rect">
                <a:avLst/>
              </a:prstGeom>
            </p:spPr>
          </p:pic>
          <p:sp>
            <p:nvSpPr>
              <p:cNvPr id="141" name="Left Brace 140">
                <a:extLst>
                  <a:ext uri="{FF2B5EF4-FFF2-40B4-BE49-F238E27FC236}">
                    <a16:creationId xmlns:a16="http://schemas.microsoft.com/office/drawing/2014/main" id="{796F48E3-BCD4-001F-535D-48D4FA249205}"/>
                  </a:ext>
                </a:extLst>
              </p:cNvPr>
              <p:cNvSpPr/>
              <p:nvPr/>
            </p:nvSpPr>
            <p:spPr>
              <a:xfrm>
                <a:off x="4454843" y="1753089"/>
                <a:ext cx="232141" cy="756846"/>
              </a:xfrm>
              <a:prstGeom prst="leftBrace">
                <a:avLst>
                  <a:gd name="adj1" fmla="val 49116"/>
                  <a:gd name="adj2" fmla="val 47534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1B61738D-8C34-BF8D-258B-C122FABF96A3}"/>
                      </a:ext>
                    </a:extLst>
                  </p:cNvPr>
                  <p:cNvSpPr txBox="1"/>
                  <p:nvPr/>
                </p:nvSpPr>
                <p:spPr>
                  <a:xfrm>
                    <a:off x="4022352" y="1968533"/>
                    <a:ext cx="4324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IN" sz="1400" dirty="0"/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1B61738D-8C34-BF8D-258B-C122FABF96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2352" y="1968533"/>
                    <a:ext cx="432491" cy="21544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9859" r="-8451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3" name="Left Brace 142">
                <a:extLst>
                  <a:ext uri="{FF2B5EF4-FFF2-40B4-BE49-F238E27FC236}">
                    <a16:creationId xmlns:a16="http://schemas.microsoft.com/office/drawing/2014/main" id="{D96E2B22-40D2-EAB8-B794-BC11E39CF5B0}"/>
                  </a:ext>
                </a:extLst>
              </p:cNvPr>
              <p:cNvSpPr/>
              <p:nvPr/>
            </p:nvSpPr>
            <p:spPr>
              <a:xfrm>
                <a:off x="4454844" y="2742119"/>
                <a:ext cx="217507" cy="400237"/>
              </a:xfrm>
              <a:prstGeom prst="leftBrace">
                <a:avLst>
                  <a:gd name="adj1" fmla="val 49116"/>
                  <a:gd name="adj2" fmla="val 47534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2F36C7E4-5056-9C71-72A1-645FE90AEA05}"/>
                      </a:ext>
                    </a:extLst>
                  </p:cNvPr>
                  <p:cNvSpPr txBox="1"/>
                  <p:nvPr/>
                </p:nvSpPr>
                <p:spPr>
                  <a:xfrm>
                    <a:off x="4026646" y="2820619"/>
                    <a:ext cx="4324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IN" sz="1400" dirty="0"/>
                  </a:p>
                </p:txBody>
              </p:sp>
            </mc:Choice>
            <mc:Fallback xmlns="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2F36C7E4-5056-9C71-72A1-645FE90AEA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6646" y="2820619"/>
                    <a:ext cx="432491" cy="21544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1268" r="-8451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B2916B50-CB24-35EA-E402-50AB35B6A8E5}"/>
                      </a:ext>
                    </a:extLst>
                  </p:cNvPr>
                  <p:cNvSpPr txBox="1"/>
                  <p:nvPr/>
                </p:nvSpPr>
                <p:spPr>
                  <a:xfrm>
                    <a:off x="4022352" y="3397082"/>
                    <a:ext cx="4324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IN" sz="1400" dirty="0"/>
                  </a:p>
                </p:txBody>
              </p:sp>
            </mc:Choice>
            <mc:Fallback xmlns="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B2916B50-CB24-35EA-E402-50AB35B6A8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2352" y="3397082"/>
                    <a:ext cx="432491" cy="21544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9859" r="-8451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7" name="Left Brace 146">
                <a:extLst>
                  <a:ext uri="{FF2B5EF4-FFF2-40B4-BE49-F238E27FC236}">
                    <a16:creationId xmlns:a16="http://schemas.microsoft.com/office/drawing/2014/main" id="{DCE147F1-4452-0B27-0713-C442DA7CF3D6}"/>
                  </a:ext>
                </a:extLst>
              </p:cNvPr>
              <p:cNvSpPr/>
              <p:nvPr/>
            </p:nvSpPr>
            <p:spPr>
              <a:xfrm>
                <a:off x="4460429" y="3315408"/>
                <a:ext cx="217507" cy="400237"/>
              </a:xfrm>
              <a:prstGeom prst="leftBrace">
                <a:avLst>
                  <a:gd name="adj1" fmla="val 49116"/>
                  <a:gd name="adj2" fmla="val 47534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48" name="Flowchart: Process 147">
                <a:extLst>
                  <a:ext uri="{FF2B5EF4-FFF2-40B4-BE49-F238E27FC236}">
                    <a16:creationId xmlns:a16="http://schemas.microsoft.com/office/drawing/2014/main" id="{F8C2E0E6-A444-9B3E-C15D-D1048FABC7E8}"/>
                  </a:ext>
                </a:extLst>
              </p:cNvPr>
              <p:cNvSpPr/>
              <p:nvPr/>
            </p:nvSpPr>
            <p:spPr>
              <a:xfrm>
                <a:off x="5148230" y="1406731"/>
                <a:ext cx="326398" cy="245534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bg2">
                        <a:lumMod val="25000"/>
                      </a:schemeClr>
                    </a:solidFill>
                  </a:rPr>
                  <a:t>M</a:t>
                </a:r>
                <a:endParaRPr lang="en-IN" sz="16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F0FB321C-0359-9F8F-7F86-A897AAF4A744}"/>
              </a:ext>
            </a:extLst>
          </p:cNvPr>
          <p:cNvSpPr txBox="1"/>
          <p:nvPr/>
        </p:nvSpPr>
        <p:spPr>
          <a:xfrm>
            <a:off x="5617028" y="291581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DB5F91-9316-4B76-E37C-AECC74CA6FBF}"/>
              </a:ext>
            </a:extLst>
          </p:cNvPr>
          <p:cNvGrpSpPr/>
          <p:nvPr/>
        </p:nvGrpSpPr>
        <p:grpSpPr>
          <a:xfrm>
            <a:off x="-80275" y="587829"/>
            <a:ext cx="12086838" cy="5952424"/>
            <a:chOff x="-80275" y="587829"/>
            <a:chExt cx="12086838" cy="59524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731A824-57AE-5F89-E146-9ADDD596D03C}"/>
                </a:ext>
              </a:extLst>
            </p:cNvPr>
            <p:cNvGrpSpPr/>
            <p:nvPr/>
          </p:nvGrpSpPr>
          <p:grpSpPr>
            <a:xfrm>
              <a:off x="-80275" y="587829"/>
              <a:ext cx="12086838" cy="5952424"/>
              <a:chOff x="-80275" y="587829"/>
              <a:chExt cx="12086838" cy="59524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73CE01F9-D390-BD17-A17B-544D26966E1B}"/>
                      </a:ext>
                    </a:extLst>
                  </p:cNvPr>
                  <p:cNvSpPr txBox="1"/>
                  <p:nvPr/>
                </p:nvSpPr>
                <p:spPr>
                  <a:xfrm>
                    <a:off x="9545724" y="1060592"/>
                    <a:ext cx="10565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73CE01F9-D390-BD17-A17B-544D26966E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5724" y="1060592"/>
                    <a:ext cx="105657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DDFD9-DD5A-F1DB-A41A-61C68983EAB3}"/>
                  </a:ext>
                </a:extLst>
              </p:cNvPr>
              <p:cNvSpPr txBox="1"/>
              <p:nvPr/>
            </p:nvSpPr>
            <p:spPr>
              <a:xfrm>
                <a:off x="9591344" y="587829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 Basis</a:t>
                </a:r>
                <a:endParaRPr lang="en-IN" dirty="0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5E7CC0D-9DC0-ADC5-0ADB-8EA42F80D00E}"/>
                  </a:ext>
                </a:extLst>
              </p:cNvPr>
              <p:cNvGrpSpPr/>
              <p:nvPr/>
            </p:nvGrpSpPr>
            <p:grpSpPr>
              <a:xfrm>
                <a:off x="4998717" y="4393953"/>
                <a:ext cx="6249552" cy="2146300"/>
                <a:chOff x="4888348" y="1562100"/>
                <a:chExt cx="6249552" cy="214630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75C850B0-358B-64BB-39C0-1F99E2C411D9}"/>
                    </a:ext>
                  </a:extLst>
                </p:cNvPr>
                <p:cNvGrpSpPr/>
                <p:nvPr/>
              </p:nvGrpSpPr>
              <p:grpSpPr>
                <a:xfrm>
                  <a:off x="4888348" y="1562100"/>
                  <a:ext cx="6249552" cy="2146300"/>
                  <a:chOff x="4888348" y="1282700"/>
                  <a:chExt cx="6249552" cy="2146300"/>
                </a:xfrm>
              </p:grpSpPr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2E4A15F2-324B-7F07-D0A2-35204F28A1A7}"/>
                      </a:ext>
                    </a:extLst>
                  </p:cNvPr>
                  <p:cNvGrpSpPr/>
                  <p:nvPr/>
                </p:nvGrpSpPr>
                <p:grpSpPr>
                  <a:xfrm>
                    <a:off x="4888348" y="1282700"/>
                    <a:ext cx="6249552" cy="2146300"/>
                    <a:chOff x="4888348" y="1282700"/>
                    <a:chExt cx="6249552" cy="2146300"/>
                  </a:xfrm>
                </p:grpSpPr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F866F5A7-2112-137B-193C-FA213EE481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1600" y="1282700"/>
                      <a:ext cx="2146300" cy="2146300"/>
                      <a:chOff x="8991600" y="1282700"/>
                      <a:chExt cx="2146300" cy="2146300"/>
                    </a:xfrm>
                  </p:grpSpPr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5CF4B481-4BCC-0353-BFEB-24DDDDB993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91600" y="1282700"/>
                        <a:ext cx="2146300" cy="21463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27" name="Rounded Rectangle 24">
                            <a:extLst>
                              <a:ext uri="{FF2B5EF4-FFF2-40B4-BE49-F238E27FC236}">
                                <a16:creationId xmlns:a16="http://schemas.microsoft.com/office/drawing/2014/main" id="{F9217A32-C919-A0ED-841B-B859E637030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991600" y="1285613"/>
                            <a:ext cx="565150" cy="603250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7" name="Rounded Rectangle 24">
                            <a:extLst>
                              <a:ext uri="{FF2B5EF4-FFF2-40B4-BE49-F238E27FC236}">
                                <a16:creationId xmlns:a16="http://schemas.microsoft.com/office/drawing/2014/main" id="{F9217A32-C919-A0ED-841B-B859E6370304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991600" y="1285613"/>
                            <a:ext cx="565150" cy="603250"/>
                          </a:xfrm>
                          <a:prstGeom prst="roundRect">
                            <a:avLst/>
                          </a:prstGeom>
                          <a:blipFill>
                            <a:blip r:embed="rId22"/>
                            <a:stretch>
                              <a:fillRect l="-6250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I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28" name="Rounded Rectangle 25">
                            <a:extLst>
                              <a:ext uri="{FF2B5EF4-FFF2-40B4-BE49-F238E27FC236}">
                                <a16:creationId xmlns:a16="http://schemas.microsoft.com/office/drawing/2014/main" id="{770E16AB-4DA4-DD42-DC6C-8E776FA0ADF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693400" y="3009900"/>
                            <a:ext cx="444500" cy="417512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8" name="Rounded Rectangle 25">
                            <a:extLst>
                              <a:ext uri="{FF2B5EF4-FFF2-40B4-BE49-F238E27FC236}">
                                <a16:creationId xmlns:a16="http://schemas.microsoft.com/office/drawing/2014/main" id="{770E16AB-4DA4-DD42-DC6C-8E776FA0ADF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0693400" y="3009900"/>
                            <a:ext cx="444500" cy="417512"/>
                          </a:xfrm>
                          <a:prstGeom prst="roundRect">
                            <a:avLst/>
                          </a:prstGeom>
                          <a:blipFill>
                            <a:blip r:embed="rId1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I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grpSp>
                    <p:nvGrpSpPr>
                      <p:cNvPr id="129" name="Group 128">
                        <a:extLst>
                          <a:ext uri="{FF2B5EF4-FFF2-40B4-BE49-F238E27FC236}">
                            <a16:creationId xmlns:a16="http://schemas.microsoft.com/office/drawing/2014/main" id="{383BE039-46F5-9193-3D5A-184A90B1F1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582850" y="1873847"/>
                        <a:ext cx="173600" cy="176385"/>
                        <a:chOff x="7123495" y="2990525"/>
                        <a:chExt cx="173600" cy="176385"/>
                      </a:xfrm>
                    </p:grpSpPr>
                    <p:sp>
                      <p:nvSpPr>
                        <p:cNvPr id="135" name="Oval 134">
                          <a:extLst>
                            <a:ext uri="{FF2B5EF4-FFF2-40B4-BE49-F238E27FC236}">
                              <a16:creationId xmlns:a16="http://schemas.microsoft.com/office/drawing/2014/main" id="{B937B161-7B93-6B20-C5A5-616FF5AC26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23495" y="2990525"/>
                          <a:ext cx="36000" cy="360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>
                          <a:extLst>
                            <a:ext uri="{FF2B5EF4-FFF2-40B4-BE49-F238E27FC236}">
                              <a16:creationId xmlns:a16="http://schemas.microsoft.com/office/drawing/2014/main" id="{73B83F36-5FA0-D08E-E669-7B03A94410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91245" y="3061126"/>
                          <a:ext cx="36000" cy="360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7" name="Oval 136">
                          <a:extLst>
                            <a:ext uri="{FF2B5EF4-FFF2-40B4-BE49-F238E27FC236}">
                              <a16:creationId xmlns:a16="http://schemas.microsoft.com/office/drawing/2014/main" id="{6E5CCD15-89EA-C922-7C6C-D7DDB8CB2D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61095" y="3130910"/>
                          <a:ext cx="36000" cy="360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0" name="Group 129">
                        <a:extLst>
                          <a:ext uri="{FF2B5EF4-FFF2-40B4-BE49-F238E27FC236}">
                            <a16:creationId xmlns:a16="http://schemas.microsoft.com/office/drawing/2014/main" id="{965DD839-9F0C-BA61-80D1-69C03D3E23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19800" y="2812340"/>
                        <a:ext cx="173600" cy="176385"/>
                        <a:chOff x="7123495" y="2990525"/>
                        <a:chExt cx="173600" cy="176385"/>
                      </a:xfrm>
                    </p:grpSpPr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:a16="http://schemas.microsoft.com/office/drawing/2014/main" id="{706C7094-A0B9-4C4E-61EE-FE18E0F352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23495" y="2990525"/>
                          <a:ext cx="36000" cy="360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:a16="http://schemas.microsoft.com/office/drawing/2014/main" id="{DF8C5897-9E78-9267-DF6C-1015F0BFA1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91245" y="3061126"/>
                          <a:ext cx="36000" cy="360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>
                          <a:extLst>
                            <a:ext uri="{FF2B5EF4-FFF2-40B4-BE49-F238E27FC236}">
                              <a16:creationId xmlns:a16="http://schemas.microsoft.com/office/drawing/2014/main" id="{74C4D2AE-FDDC-94A2-F3D4-4DB72B1646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61095" y="3130910"/>
                          <a:ext cx="36000" cy="360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31" name="Rounded Rectangle 44">
                            <a:extLst>
                              <a:ext uri="{FF2B5EF4-FFF2-40B4-BE49-F238E27FC236}">
                                <a16:creationId xmlns:a16="http://schemas.microsoft.com/office/drawing/2014/main" id="{2949410D-D9B7-9348-4742-EC84CF4D1A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60797" y="2158140"/>
                            <a:ext cx="492071" cy="487766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31" name="Rounded Rectangle 44">
                            <a:extLst>
                              <a:ext uri="{FF2B5EF4-FFF2-40B4-BE49-F238E27FC236}">
                                <a16:creationId xmlns:a16="http://schemas.microsoft.com/office/drawing/2014/main" id="{2949410D-D9B7-9348-4742-EC84CF4D1A8D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9860797" y="2158140"/>
                            <a:ext cx="492071" cy="487766"/>
                          </a:xfrm>
                          <a:prstGeom prst="roundRect">
                            <a:avLst/>
                          </a:prstGeom>
                          <a:blipFill>
                            <a:blip r:embed="rId1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I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grpSp>
                  <p:nvGrpSpPr>
                    <p:cNvPr id="107" name="Group 106">
                      <a:extLst>
                        <a:ext uri="{FF2B5EF4-FFF2-40B4-BE49-F238E27FC236}">
                          <a16:creationId xmlns:a16="http://schemas.microsoft.com/office/drawing/2014/main" id="{13BC79D4-93D2-5FA1-7B87-1D3E2A7149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88348" y="1469447"/>
                      <a:ext cx="1822970" cy="1871949"/>
                      <a:chOff x="4888348" y="1469447"/>
                      <a:chExt cx="1822970" cy="1871949"/>
                    </a:xfrm>
                  </p:grpSpPr>
                  <p:sp>
                    <p:nvSpPr>
                      <p:cNvPr id="110" name="Multiply 47">
                        <a:extLst>
                          <a:ext uri="{FF2B5EF4-FFF2-40B4-BE49-F238E27FC236}">
                            <a16:creationId xmlns:a16="http://schemas.microsoft.com/office/drawing/2014/main" id="{08A99807-FA31-FCB0-828B-C53DC600CD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3974" y="2149827"/>
                        <a:ext cx="203200" cy="197710"/>
                      </a:xfrm>
                      <a:prstGeom prst="mathMultiply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" name="Multiply 48">
                        <a:extLst>
                          <a:ext uri="{FF2B5EF4-FFF2-40B4-BE49-F238E27FC236}">
                            <a16:creationId xmlns:a16="http://schemas.microsoft.com/office/drawing/2014/main" id="{944A69AD-EA09-DB6F-2502-77E2EB7031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52921" y="2576550"/>
                        <a:ext cx="203200" cy="197710"/>
                      </a:xfrm>
                      <a:prstGeom prst="mathMultiply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Multiply 49">
                        <a:extLst>
                          <a:ext uri="{FF2B5EF4-FFF2-40B4-BE49-F238E27FC236}">
                            <a16:creationId xmlns:a16="http://schemas.microsoft.com/office/drawing/2014/main" id="{1CEB5B9B-943F-4D80-BF19-F8972F85B8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7237" y="1469447"/>
                        <a:ext cx="299026" cy="274205"/>
                      </a:xfrm>
                      <a:prstGeom prst="mathMultiply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" name="Multiply 50">
                        <a:extLst>
                          <a:ext uri="{FF2B5EF4-FFF2-40B4-BE49-F238E27FC236}">
                            <a16:creationId xmlns:a16="http://schemas.microsoft.com/office/drawing/2014/main" id="{B9416270-D562-1AF0-BD34-DA2A057431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12292" y="1469447"/>
                        <a:ext cx="299026" cy="274205"/>
                      </a:xfrm>
                      <a:prstGeom prst="mathMultiply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4" name="Multiply 51">
                        <a:extLst>
                          <a:ext uri="{FF2B5EF4-FFF2-40B4-BE49-F238E27FC236}">
                            <a16:creationId xmlns:a16="http://schemas.microsoft.com/office/drawing/2014/main" id="{F59C008E-F971-0A4A-B1E4-7509277D4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209" y="3051887"/>
                        <a:ext cx="299026" cy="274205"/>
                      </a:xfrm>
                      <a:prstGeom prst="mathMultiply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" name="Multiply 52">
                        <a:extLst>
                          <a:ext uri="{FF2B5EF4-FFF2-40B4-BE49-F238E27FC236}">
                            <a16:creationId xmlns:a16="http://schemas.microsoft.com/office/drawing/2014/main" id="{3E4C68E8-6358-8394-A0D4-B35A40B65C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8000" y="3067191"/>
                        <a:ext cx="299026" cy="274205"/>
                      </a:xfrm>
                      <a:prstGeom prst="mathMultiply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Multiply 53">
                        <a:extLst>
                          <a:ext uri="{FF2B5EF4-FFF2-40B4-BE49-F238E27FC236}">
                            <a16:creationId xmlns:a16="http://schemas.microsoft.com/office/drawing/2014/main" id="{E51FD6D6-98C2-933D-474C-895DB57308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88348" y="2248682"/>
                        <a:ext cx="299026" cy="274205"/>
                      </a:xfrm>
                      <a:prstGeom prst="mathMultiply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Multiply 54">
                        <a:extLst>
                          <a:ext uri="{FF2B5EF4-FFF2-40B4-BE49-F238E27FC236}">
                            <a16:creationId xmlns:a16="http://schemas.microsoft.com/office/drawing/2014/main" id="{E3C2B7FF-EBDD-D3BB-A5BD-75BBFE468B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12292" y="2242780"/>
                        <a:ext cx="299026" cy="274205"/>
                      </a:xfrm>
                      <a:prstGeom prst="mathMultiply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8" name="Right Arrow 56">
                      <a:extLst>
                        <a:ext uri="{FF2B5EF4-FFF2-40B4-BE49-F238E27FC236}">
                          <a16:creationId xmlns:a16="http://schemas.microsoft.com/office/drawing/2014/main" id="{DAD4D599-8F23-A5EE-A735-5D0E1504D0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3142" y="2287972"/>
                      <a:ext cx="1004108" cy="229013"/>
                    </a:xfrm>
                    <a:prstGeom prst="rightArrow">
                      <a:avLst>
                        <a:gd name="adj1" fmla="val 50000"/>
                        <a:gd name="adj2" fmla="val 97187"/>
                      </a:avLst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E70DE3CD-E808-712F-E7DF-AD4318F019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17237" y="2006600"/>
                      <a:ext cx="37702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PI</a:t>
                      </a:r>
                    </a:p>
                  </p:txBody>
                </p:sp>
              </p:grp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3E682158-038F-0796-EB29-C9DA95528543}"/>
                      </a:ext>
                    </a:extLst>
                  </p:cNvPr>
                  <p:cNvSpPr txBox="1"/>
                  <p:nvPr/>
                </p:nvSpPr>
                <p:spPr>
                  <a:xfrm>
                    <a:off x="7301098" y="2522728"/>
                    <a:ext cx="127280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No coherences b/w blocks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3" name="TextBox 102">
                        <a:extLst>
                          <a:ext uri="{FF2B5EF4-FFF2-40B4-BE49-F238E27FC236}">
                            <a16:creationId xmlns:a16="http://schemas.microsoft.com/office/drawing/2014/main" id="{8EEE01DE-7B65-33AE-4A25-D1BF8CFAAC6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525326" y="2990571"/>
                        <a:ext cx="753411" cy="28995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103" name="TextBox 102">
                        <a:extLst>
                          <a:ext uri="{FF2B5EF4-FFF2-40B4-BE49-F238E27FC236}">
                            <a16:creationId xmlns:a16="http://schemas.microsoft.com/office/drawing/2014/main" id="{8EEE01DE-7B65-33AE-4A25-D1BF8CFAAC6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525326" y="2990571"/>
                        <a:ext cx="753411" cy="289951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r="-731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99" name="Equals 98">
                  <a:extLst>
                    <a:ext uri="{FF2B5EF4-FFF2-40B4-BE49-F238E27FC236}">
                      <a16:creationId xmlns:a16="http://schemas.microsoft.com/office/drawing/2014/main" id="{0F5DBB9E-44CD-5E3F-D23E-051744423BFD}"/>
                    </a:ext>
                  </a:extLst>
                </p:cNvPr>
                <p:cNvSpPr/>
                <p:nvPr/>
              </p:nvSpPr>
              <p:spPr>
                <a:xfrm>
                  <a:off x="5713867" y="2651223"/>
                  <a:ext cx="180066" cy="174527"/>
                </a:xfrm>
                <a:prstGeom prst="mathEqual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F102148-FC84-7742-5FB9-3E47D47826EB}"/>
                  </a:ext>
                </a:extLst>
              </p:cNvPr>
              <p:cNvGrpSpPr/>
              <p:nvPr/>
            </p:nvGrpSpPr>
            <p:grpSpPr>
              <a:xfrm>
                <a:off x="-80275" y="3197027"/>
                <a:ext cx="4249177" cy="912587"/>
                <a:chOff x="6450882" y="6048573"/>
                <a:chExt cx="4249177" cy="912587"/>
              </a:xfrm>
            </p:grpSpPr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BDA98D2F-2869-8BFA-0A36-6D1BE346C50A}"/>
                    </a:ext>
                  </a:extLst>
                </p:cNvPr>
                <p:cNvSpPr txBox="1"/>
                <p:nvPr/>
              </p:nvSpPr>
              <p:spPr>
                <a:xfrm>
                  <a:off x="6476282" y="6048573"/>
                  <a:ext cx="38868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B A Chase et. al., Phys. Rev. A </a:t>
                  </a:r>
                  <a:r>
                    <a:rPr lang="en-US" sz="1400" b="1" i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78</a:t>
                  </a:r>
                  <a:r>
                    <a:rPr lang="en-US" sz="1400" i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,052101 (2008).</a:t>
                  </a:r>
                </a:p>
              </p:txBody>
            </p: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2333C8B8-7BA5-1D2F-C406-668E91932C87}"/>
                    </a:ext>
                  </a:extLst>
                </p:cNvPr>
                <p:cNvSpPr txBox="1"/>
                <p:nvPr/>
              </p:nvSpPr>
              <p:spPr>
                <a:xfrm>
                  <a:off x="6450882" y="6437940"/>
                  <a:ext cx="42491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i="1" dirty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Arial" panose="020B0604020202020204" pitchFamily="34" charset="0"/>
                    </a:rPr>
                    <a:t>T. Moroder et. </a:t>
                  </a:r>
                  <a:r>
                    <a:rPr lang="en-IN" sz="1400" i="1" dirty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</a:rPr>
                    <a:t>a</a:t>
                  </a:r>
                  <a:r>
                    <a:rPr lang="en-IN" sz="1400" i="1" dirty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Arial" panose="020B0604020202020204" pitchFamily="34" charset="0"/>
                    </a:rPr>
                    <a:t>l., New J. Phys. </a:t>
                  </a:r>
                  <a:r>
                    <a:rPr lang="en-IN" sz="1400" b="1" i="1" dirty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Arial" panose="020B0604020202020204" pitchFamily="34" charset="0"/>
                    </a:rPr>
                    <a:t>14,</a:t>
                  </a:r>
                  <a:r>
                    <a:rPr lang="en-IN" sz="1400" i="1" dirty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ArialMT"/>
                    </a:rPr>
                    <a:t>105001 (2012). </a:t>
                  </a:r>
                  <a:endParaRPr lang="en-IN" sz="1400" i="1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  <a:p>
                  <a:endParaRPr lang="en-US" sz="1400" i="1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DD9A81B-0B9E-3278-6FE5-7D3970FFCA7A}"/>
                  </a:ext>
                </a:extLst>
              </p:cNvPr>
              <p:cNvGrpSpPr/>
              <p:nvPr/>
            </p:nvGrpSpPr>
            <p:grpSpPr>
              <a:xfrm>
                <a:off x="8427839" y="1520980"/>
                <a:ext cx="3578724" cy="1512053"/>
                <a:chOff x="8427839" y="1520980"/>
                <a:chExt cx="3578724" cy="151205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>
                      <a:extLst>
                        <a:ext uri="{FF2B5EF4-FFF2-40B4-BE49-F238E27FC236}">
                          <a16:creationId xmlns:a16="http://schemas.microsoft.com/office/drawing/2014/main" id="{DD1D5BAF-44A3-C4BA-0FD3-A61792B7E2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27839" y="1520980"/>
                      <a:ext cx="3488206" cy="4024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IN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d>
                                  <m:dPr>
                                    <m:begChr m:val="⟨"/>
                                    <m:endChr m:val="|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acc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</m:d>
                            <m:d>
                              <m:dPr>
                                <m:begChr m:val="⟨"/>
                                <m:endChr m:val="|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</m:d>
                          </m:oMath>
                        </m:oMathPara>
                      </a14:m>
                      <a:endParaRPr lang="en-IN" sz="1400" dirty="0"/>
                    </a:p>
                  </p:txBody>
                </p:sp>
              </mc:Choice>
              <mc:Fallback xmlns="">
                <p:sp>
                  <p:nvSpPr>
                    <p:cNvPr id="152" name="TextBox 151">
                      <a:extLst>
                        <a:ext uri="{FF2B5EF4-FFF2-40B4-BE49-F238E27FC236}">
                          <a16:creationId xmlns:a16="http://schemas.microsoft.com/office/drawing/2014/main" id="{DD1D5BAF-44A3-C4BA-0FD3-A61792B7E21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27839" y="1520980"/>
                      <a:ext cx="3488206" cy="402482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l="-4021" t="-92424" b="-15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3DBFF6C0-318B-5812-653F-45A214D349C1}"/>
                    </a:ext>
                  </a:extLst>
                </p:cNvPr>
                <p:cNvGrpSpPr/>
                <p:nvPr/>
              </p:nvGrpSpPr>
              <p:grpSpPr>
                <a:xfrm>
                  <a:off x="8427839" y="2051538"/>
                  <a:ext cx="3578724" cy="981495"/>
                  <a:chOff x="8427839" y="2051538"/>
                  <a:chExt cx="3578724" cy="98149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" name="TextBox 3">
                        <a:extLst>
                          <a:ext uri="{FF2B5EF4-FFF2-40B4-BE49-F238E27FC236}">
                            <a16:creationId xmlns:a16="http://schemas.microsoft.com/office/drawing/2014/main" id="{40D1DE3A-60B6-755A-5586-AE2F819BA1B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427839" y="2051538"/>
                        <a:ext cx="3578724" cy="4956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d>
                                    <m:dPr>
                                      <m:begChr m:val="⟨"/>
                                      <m:endChr m:val="|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ac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IN" sz="1400" dirty="0"/>
                      </a:p>
                    </p:txBody>
                  </p:sp>
                </mc:Choice>
                <mc:Fallback xmlns="">
                  <p:sp>
                    <p:nvSpPr>
                      <p:cNvPr id="4" name="TextBox 3">
                        <a:extLst>
                          <a:ext uri="{FF2B5EF4-FFF2-40B4-BE49-F238E27FC236}">
                            <a16:creationId xmlns:a16="http://schemas.microsoft.com/office/drawing/2014/main" id="{40D1DE3A-60B6-755A-5586-AE2F819BA1B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27839" y="2051538"/>
                        <a:ext cx="3578724" cy="495649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 l="-4429" t="-65432" b="-12098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" name="TextBox 5">
                        <a:extLst>
                          <a:ext uri="{FF2B5EF4-FFF2-40B4-BE49-F238E27FC236}">
                            <a16:creationId xmlns:a16="http://schemas.microsoft.com/office/drawing/2014/main" id="{C5DECEE0-9A0E-F370-29C7-C0DE51FB57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848819" y="2537384"/>
                        <a:ext cx="2083478" cy="4956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IN" sz="1400" dirty="0"/>
                      </a:p>
                    </p:txBody>
                  </p:sp>
                </mc:Choice>
                <mc:Fallback xmlns="">
                  <p:sp>
                    <p:nvSpPr>
                      <p:cNvPr id="6" name="TextBox 5">
                        <a:extLst>
                          <a:ext uri="{FF2B5EF4-FFF2-40B4-BE49-F238E27FC236}">
                            <a16:creationId xmlns:a16="http://schemas.microsoft.com/office/drawing/2014/main" id="{C5DECEE0-9A0E-F370-29C7-C0DE51FB577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48819" y="2537384"/>
                        <a:ext cx="2083478" cy="495649"/>
                      </a:xfrm>
                      <a:prstGeom prst="rect">
                        <a:avLst/>
                      </a:prstGeom>
                      <a:blipFill>
                        <a:blip r:embed="rId25"/>
                        <a:stretch>
                          <a:fillRect t="-64634" r="-2053" b="-11829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5461A5C-4E61-4378-780D-478D854F45DA}"/>
                    </a:ext>
                  </a:extLst>
                </p:cNvPr>
                <p:cNvSpPr txBox="1"/>
                <p:nvPr/>
              </p:nvSpPr>
              <p:spPr>
                <a:xfrm>
                  <a:off x="9569583" y="3938110"/>
                  <a:ext cx="1272804" cy="3855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1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  <m:d>
                              <m:dPr>
                                <m:begChr m:val="⟨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acc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5461A5C-4E61-4378-780D-478D854F4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583" y="3938110"/>
                  <a:ext cx="1272804" cy="38555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956057-13A8-9418-FB93-06E8BE870857}"/>
              </a:ext>
            </a:extLst>
          </p:cNvPr>
          <p:cNvGrpSpPr/>
          <p:nvPr/>
        </p:nvGrpSpPr>
        <p:grpSpPr>
          <a:xfrm>
            <a:off x="7516933" y="3699447"/>
            <a:ext cx="2153778" cy="903857"/>
            <a:chOff x="7402972" y="683381"/>
            <a:chExt cx="2153778" cy="90385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DB71095-A81F-F718-5175-CC086AEE3F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4764" y="1018671"/>
              <a:ext cx="821986" cy="5685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F54B31-B498-A558-E13A-9F2C6DA8E344}"/>
                </a:ext>
              </a:extLst>
            </p:cNvPr>
            <p:cNvSpPr txBox="1"/>
            <p:nvPr/>
          </p:nvSpPr>
          <p:spPr>
            <a:xfrm>
              <a:off x="7402972" y="683381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Dicke States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F627ED-09CA-055D-A4F5-4F2D9F3F2A62}"/>
              </a:ext>
            </a:extLst>
          </p:cNvPr>
          <p:cNvGrpSpPr/>
          <p:nvPr/>
        </p:nvGrpSpPr>
        <p:grpSpPr>
          <a:xfrm>
            <a:off x="10466829" y="5000116"/>
            <a:ext cx="1570136" cy="417973"/>
            <a:chOff x="10352868" y="2263450"/>
            <a:chExt cx="1570136" cy="41797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807FD9A-0D3D-AD52-424D-9D093080C684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 flipV="1">
              <a:off x="10352868" y="2448116"/>
              <a:ext cx="730354" cy="2333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BFFBF6-F38A-3372-72F9-CFFE9D6CF332}"/>
                </a:ext>
              </a:extLst>
            </p:cNvPr>
            <p:cNvSpPr txBox="1"/>
            <p:nvPr/>
          </p:nvSpPr>
          <p:spPr>
            <a:xfrm>
              <a:off x="11083222" y="2263450"/>
              <a:ext cx="839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Mixed!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8ADDD6D-C5C6-93A1-D9A0-9AED983DEFD1}"/>
              </a:ext>
            </a:extLst>
          </p:cNvPr>
          <p:cNvSpPr txBox="1"/>
          <p:nvPr/>
        </p:nvSpPr>
        <p:spPr>
          <a:xfrm>
            <a:off x="7537578" y="3961817"/>
            <a:ext cx="1382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Existing PI-QEC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8BD517-C6AE-03FA-DAD9-1FFAE7AF7B26}"/>
              </a:ext>
            </a:extLst>
          </p:cNvPr>
          <p:cNvSpPr txBox="1"/>
          <p:nvPr/>
        </p:nvSpPr>
        <p:spPr>
          <a:xfrm>
            <a:off x="11040551" y="5274119"/>
            <a:ext cx="1200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Our proposal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3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AFB-D644-130B-8C38-F0D5909F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System dynamics and error processes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60A10CB-B491-1FD4-C9FD-2736A21D0474}"/>
              </a:ext>
            </a:extLst>
          </p:cNvPr>
          <p:cNvGrpSpPr/>
          <p:nvPr/>
        </p:nvGrpSpPr>
        <p:grpSpPr>
          <a:xfrm>
            <a:off x="289009" y="2397297"/>
            <a:ext cx="5425208" cy="3887450"/>
            <a:chOff x="1466880" y="961186"/>
            <a:chExt cx="5425208" cy="388745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C25709-7456-4B32-AB13-3BCA87B2A3E2}"/>
                </a:ext>
              </a:extLst>
            </p:cNvPr>
            <p:cNvCxnSpPr>
              <a:cxnSpLocks/>
            </p:cNvCxnSpPr>
            <p:nvPr/>
          </p:nvCxnSpPr>
          <p:spPr>
            <a:xfrm>
              <a:off x="2407709" y="2127289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F506102-6F51-FA18-70C6-C1E4557BD1D6}"/>
                </a:ext>
              </a:extLst>
            </p:cNvPr>
            <p:cNvCxnSpPr>
              <a:cxnSpLocks/>
            </p:cNvCxnSpPr>
            <p:nvPr/>
          </p:nvCxnSpPr>
          <p:spPr>
            <a:xfrm>
              <a:off x="2407709" y="2558585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60A5C2-544A-6499-4490-5552E061CBA3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04" y="2337312"/>
              <a:ext cx="88546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43C8E19-E000-D3B8-5099-1E3A09DB827F}"/>
                </a:ext>
              </a:extLst>
            </p:cNvPr>
            <p:cNvCxnSpPr>
              <a:cxnSpLocks/>
            </p:cNvCxnSpPr>
            <p:nvPr/>
          </p:nvCxnSpPr>
          <p:spPr>
            <a:xfrm>
              <a:off x="2407709" y="2993637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BAF0C9-502D-7D10-98DE-1DA385CDDBF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04" y="2783613"/>
              <a:ext cx="88546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1A5D836-75DC-791B-4CBB-B7519062F3DE}"/>
                </a:ext>
              </a:extLst>
            </p:cNvPr>
            <p:cNvCxnSpPr>
              <a:cxnSpLocks/>
            </p:cNvCxnSpPr>
            <p:nvPr/>
          </p:nvCxnSpPr>
          <p:spPr>
            <a:xfrm>
              <a:off x="2407709" y="3428685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C2F416-C49A-48EC-90F4-0B1051C82990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04" y="3207411"/>
              <a:ext cx="88546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F91A4F-C4C6-88EA-FCB9-8552E6E31600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04" y="3638708"/>
              <a:ext cx="88546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9B1482-91E9-C3F4-F35E-DC9E92A6E75F}"/>
                </a:ext>
              </a:extLst>
            </p:cNvPr>
            <p:cNvCxnSpPr>
              <a:cxnSpLocks/>
            </p:cNvCxnSpPr>
            <p:nvPr/>
          </p:nvCxnSpPr>
          <p:spPr>
            <a:xfrm>
              <a:off x="2407709" y="3856232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8737755-0120-B03B-5FA0-FA8C11F64E9B}"/>
                </a:ext>
              </a:extLst>
            </p:cNvPr>
            <p:cNvCxnSpPr>
              <a:cxnSpLocks/>
            </p:cNvCxnSpPr>
            <p:nvPr/>
          </p:nvCxnSpPr>
          <p:spPr>
            <a:xfrm>
              <a:off x="3932972" y="2563586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214F279-FB24-1AF2-06C9-683AAA0BF973}"/>
                </a:ext>
              </a:extLst>
            </p:cNvPr>
            <p:cNvCxnSpPr>
              <a:cxnSpLocks/>
            </p:cNvCxnSpPr>
            <p:nvPr/>
          </p:nvCxnSpPr>
          <p:spPr>
            <a:xfrm>
              <a:off x="3932972" y="2993637"/>
              <a:ext cx="885469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BE42392-1826-0A0A-B3C4-FB2E1E607088}"/>
                </a:ext>
              </a:extLst>
            </p:cNvPr>
            <p:cNvCxnSpPr>
              <a:cxnSpLocks/>
            </p:cNvCxnSpPr>
            <p:nvPr/>
          </p:nvCxnSpPr>
          <p:spPr>
            <a:xfrm>
              <a:off x="3932972" y="3428685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EB8A3BC-7E59-60AD-CCFA-BB57A2D63BFC}"/>
                </a:ext>
              </a:extLst>
            </p:cNvPr>
            <p:cNvCxnSpPr>
              <a:cxnSpLocks/>
            </p:cNvCxnSpPr>
            <p:nvPr/>
          </p:nvCxnSpPr>
          <p:spPr>
            <a:xfrm>
              <a:off x="4722101" y="2783613"/>
              <a:ext cx="88546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0275BA3-22ED-FCCA-08BD-2EED89236E0A}"/>
                </a:ext>
              </a:extLst>
            </p:cNvPr>
            <p:cNvCxnSpPr>
              <a:cxnSpLocks/>
            </p:cNvCxnSpPr>
            <p:nvPr/>
          </p:nvCxnSpPr>
          <p:spPr>
            <a:xfrm>
              <a:off x="4722101" y="3207411"/>
              <a:ext cx="88546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809547D-CC23-F1D5-56CE-4F576564F7DD}"/>
                </a:ext>
              </a:extLst>
            </p:cNvPr>
            <p:cNvCxnSpPr>
              <a:cxnSpLocks/>
            </p:cNvCxnSpPr>
            <p:nvPr/>
          </p:nvCxnSpPr>
          <p:spPr>
            <a:xfrm>
              <a:off x="5505090" y="2993637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44B6B1-DF49-E83E-7017-0B2B9B4A25DD}"/>
                </a:ext>
              </a:extLst>
            </p:cNvPr>
            <p:cNvCxnSpPr>
              <a:cxnSpLocks/>
            </p:cNvCxnSpPr>
            <p:nvPr/>
          </p:nvCxnSpPr>
          <p:spPr>
            <a:xfrm>
              <a:off x="2407709" y="4287532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3B61C2C-86E4-123D-A310-E3586211552E}"/>
                </a:ext>
              </a:extLst>
            </p:cNvPr>
            <p:cNvCxnSpPr>
              <a:cxnSpLocks/>
            </p:cNvCxnSpPr>
            <p:nvPr/>
          </p:nvCxnSpPr>
          <p:spPr>
            <a:xfrm>
              <a:off x="2407709" y="1692241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12B81E-E336-E507-618D-3FD010A7ED91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04" y="4070008"/>
              <a:ext cx="88546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D8904A2-D863-A210-BD4B-9C4E20F4B5EB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04" y="1913514"/>
              <a:ext cx="88546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622A3FB-AEEF-4B70-6747-7764E0764D26}"/>
                </a:ext>
              </a:extLst>
            </p:cNvPr>
            <p:cNvCxnSpPr>
              <a:cxnSpLocks/>
            </p:cNvCxnSpPr>
            <p:nvPr/>
          </p:nvCxnSpPr>
          <p:spPr>
            <a:xfrm>
              <a:off x="3932972" y="3867483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032C77A-DC1F-AEAA-C681-07C632FBBA3E}"/>
                </a:ext>
              </a:extLst>
            </p:cNvPr>
            <p:cNvCxnSpPr>
              <a:cxnSpLocks/>
            </p:cNvCxnSpPr>
            <p:nvPr/>
          </p:nvCxnSpPr>
          <p:spPr>
            <a:xfrm>
              <a:off x="3932972" y="2127289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4E5603F-56AD-6458-9D07-49FEF72F1B7D}"/>
                </a:ext>
              </a:extLst>
            </p:cNvPr>
            <p:cNvCxnSpPr>
              <a:cxnSpLocks/>
            </p:cNvCxnSpPr>
            <p:nvPr/>
          </p:nvCxnSpPr>
          <p:spPr>
            <a:xfrm>
              <a:off x="4722101" y="2337312"/>
              <a:ext cx="88546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7EC5478-52F5-6BF0-3B86-D0418F1AAFD4}"/>
                </a:ext>
              </a:extLst>
            </p:cNvPr>
            <p:cNvCxnSpPr>
              <a:cxnSpLocks/>
            </p:cNvCxnSpPr>
            <p:nvPr/>
          </p:nvCxnSpPr>
          <p:spPr>
            <a:xfrm>
              <a:off x="4722101" y="3654960"/>
              <a:ext cx="88546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7F05F75-5001-858C-AB8E-54F651BEF25F}"/>
                </a:ext>
              </a:extLst>
            </p:cNvPr>
            <p:cNvCxnSpPr>
              <a:cxnSpLocks/>
            </p:cNvCxnSpPr>
            <p:nvPr/>
          </p:nvCxnSpPr>
          <p:spPr>
            <a:xfrm>
              <a:off x="5505090" y="2574837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4111BAE-3C8C-5354-EE44-343049C1DB07}"/>
                </a:ext>
              </a:extLst>
            </p:cNvPr>
            <p:cNvCxnSpPr>
              <a:cxnSpLocks/>
            </p:cNvCxnSpPr>
            <p:nvPr/>
          </p:nvCxnSpPr>
          <p:spPr>
            <a:xfrm>
              <a:off x="5505090" y="3428685"/>
              <a:ext cx="885469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71D44EA-70DF-A0C1-4B9D-20637759DCEB}"/>
                </a:ext>
              </a:extLst>
            </p:cNvPr>
            <p:cNvSpPr txBox="1"/>
            <p:nvPr/>
          </p:nvSpPr>
          <p:spPr>
            <a:xfrm>
              <a:off x="6604830" y="4324062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86FEE2A-D37F-E632-63E7-74BBBAE582BB}"/>
                </a:ext>
              </a:extLst>
            </p:cNvPr>
            <p:cNvSpPr txBox="1"/>
            <p:nvPr/>
          </p:nvSpPr>
          <p:spPr>
            <a:xfrm>
              <a:off x="2028778" y="96118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017D2FD-F3CB-80D5-2914-8A3B53D78522}"/>
                </a:ext>
              </a:extLst>
            </p:cNvPr>
            <p:cNvSpPr txBox="1"/>
            <p:nvPr/>
          </p:nvSpPr>
          <p:spPr>
            <a:xfrm>
              <a:off x="1469053" y="1530778"/>
              <a:ext cx="676787" cy="33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en-US" sz="160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+ 3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B4856B9-D93B-BB24-CF35-745E1F13943B}"/>
                </a:ext>
              </a:extLst>
            </p:cNvPr>
            <p:cNvSpPr txBox="1"/>
            <p:nvPr/>
          </p:nvSpPr>
          <p:spPr>
            <a:xfrm>
              <a:off x="1466880" y="1962848"/>
              <a:ext cx="676787" cy="33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en-US" sz="160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1A4F079-A437-A6E2-FA78-C20245EC19B8}"/>
                </a:ext>
              </a:extLst>
            </p:cNvPr>
            <p:cNvSpPr txBox="1"/>
            <p:nvPr/>
          </p:nvSpPr>
          <p:spPr>
            <a:xfrm>
              <a:off x="1470976" y="2382893"/>
              <a:ext cx="676787" cy="33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en-US" sz="160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44E6C00-DA2A-62E1-8EAE-A02AD5EA51E1}"/>
                </a:ext>
              </a:extLst>
            </p:cNvPr>
            <p:cNvSpPr txBox="1"/>
            <p:nvPr/>
          </p:nvSpPr>
          <p:spPr>
            <a:xfrm>
              <a:off x="1662647" y="2836691"/>
              <a:ext cx="356188" cy="33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FF600ED-5E6A-E0BE-BB30-A42B9A075E15}"/>
                </a:ext>
              </a:extLst>
            </p:cNvPr>
            <p:cNvSpPr txBox="1"/>
            <p:nvPr/>
          </p:nvSpPr>
          <p:spPr>
            <a:xfrm>
              <a:off x="1518187" y="3267988"/>
              <a:ext cx="630300" cy="33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33978-467C-7BEB-998A-261051A60ED9}"/>
                </a:ext>
              </a:extLst>
            </p:cNvPr>
            <p:cNvSpPr txBox="1"/>
            <p:nvPr/>
          </p:nvSpPr>
          <p:spPr>
            <a:xfrm>
              <a:off x="1522283" y="3688034"/>
              <a:ext cx="630300" cy="33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- 2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907E7FC-9E14-7C33-94ED-DD3CE54212B5}"/>
                </a:ext>
              </a:extLst>
            </p:cNvPr>
            <p:cNvSpPr txBox="1"/>
            <p:nvPr/>
          </p:nvSpPr>
          <p:spPr>
            <a:xfrm>
              <a:off x="5652550" y="4502459"/>
              <a:ext cx="550150" cy="33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 </a:t>
              </a:r>
              <a:r>
                <a:rPr lang="en-US" sz="160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30B7B31-03AF-55A1-0618-5816A47D3E7D}"/>
                </a:ext>
              </a:extLst>
            </p:cNvPr>
            <p:cNvSpPr txBox="1"/>
            <p:nvPr/>
          </p:nvSpPr>
          <p:spPr>
            <a:xfrm>
              <a:off x="4241847" y="4509954"/>
              <a:ext cx="276038" cy="33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75D48DD-E66F-B08D-C6FE-2B5B66CDA1F5}"/>
                </a:ext>
              </a:extLst>
            </p:cNvPr>
            <p:cNvSpPr txBox="1"/>
            <p:nvPr/>
          </p:nvSpPr>
          <p:spPr>
            <a:xfrm>
              <a:off x="2474649" y="4506208"/>
              <a:ext cx="596637" cy="33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 </a:t>
              </a:r>
              <a:r>
                <a:rPr lang="en-US" sz="160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348679E-577A-9322-B081-87AC46512639}"/>
                </a:ext>
              </a:extLst>
            </p:cNvPr>
            <p:cNvSpPr txBox="1"/>
            <p:nvPr/>
          </p:nvSpPr>
          <p:spPr>
            <a:xfrm>
              <a:off x="1526377" y="4130581"/>
              <a:ext cx="630300" cy="33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- 3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D056C0-D22A-48F4-763F-33D2E60C6ADC}"/>
                </a:ext>
              </a:extLst>
            </p:cNvPr>
            <p:cNvCxnSpPr/>
            <p:nvPr/>
          </p:nvCxnSpPr>
          <p:spPr>
            <a:xfrm>
              <a:off x="2127132" y="1690911"/>
              <a:ext cx="88547" cy="0"/>
            </a:xfrm>
            <a:prstGeom prst="line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9A3647C-5454-F828-B456-907745E8AC1E}"/>
                </a:ext>
              </a:extLst>
            </p:cNvPr>
            <p:cNvCxnSpPr/>
            <p:nvPr/>
          </p:nvCxnSpPr>
          <p:spPr>
            <a:xfrm>
              <a:off x="2127132" y="2129398"/>
              <a:ext cx="88547" cy="0"/>
            </a:xfrm>
            <a:prstGeom prst="line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DF76668-B5BF-3E51-0DC1-D77E9BF321CB}"/>
                </a:ext>
              </a:extLst>
            </p:cNvPr>
            <p:cNvCxnSpPr/>
            <p:nvPr/>
          </p:nvCxnSpPr>
          <p:spPr>
            <a:xfrm>
              <a:off x="2127132" y="4289642"/>
              <a:ext cx="88547" cy="0"/>
            </a:xfrm>
            <a:prstGeom prst="line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B1A8F7C-B7A7-60C1-6C44-D82799C56025}"/>
                </a:ext>
              </a:extLst>
            </p:cNvPr>
            <p:cNvCxnSpPr/>
            <p:nvPr/>
          </p:nvCxnSpPr>
          <p:spPr>
            <a:xfrm>
              <a:off x="2127132" y="2558585"/>
              <a:ext cx="88547" cy="0"/>
            </a:xfrm>
            <a:prstGeom prst="line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8BD49FB-40C8-3842-7BE4-6C60C3C161FC}"/>
                </a:ext>
              </a:extLst>
            </p:cNvPr>
            <p:cNvCxnSpPr/>
            <p:nvPr/>
          </p:nvCxnSpPr>
          <p:spPr>
            <a:xfrm>
              <a:off x="2127132" y="2990978"/>
              <a:ext cx="88547" cy="0"/>
            </a:xfrm>
            <a:prstGeom prst="line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0ADCFD4-BC18-8A4A-63B2-A07DEE4C952C}"/>
                </a:ext>
              </a:extLst>
            </p:cNvPr>
            <p:cNvCxnSpPr/>
            <p:nvPr/>
          </p:nvCxnSpPr>
          <p:spPr>
            <a:xfrm>
              <a:off x="2127132" y="3419339"/>
              <a:ext cx="88547" cy="0"/>
            </a:xfrm>
            <a:prstGeom prst="line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BE2EA5-4C89-5BB4-B585-609AE4F64BD6}"/>
                </a:ext>
              </a:extLst>
            </p:cNvPr>
            <p:cNvCxnSpPr/>
            <p:nvPr/>
          </p:nvCxnSpPr>
          <p:spPr>
            <a:xfrm>
              <a:off x="2127132" y="3856232"/>
              <a:ext cx="88547" cy="0"/>
            </a:xfrm>
            <a:prstGeom prst="line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B0B8E42-40ED-6232-9F63-8C650D17D294}"/>
                </a:ext>
              </a:extLst>
            </p:cNvPr>
            <p:cNvCxnSpPr/>
            <p:nvPr/>
          </p:nvCxnSpPr>
          <p:spPr>
            <a:xfrm>
              <a:off x="2150768" y="1914305"/>
              <a:ext cx="590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0C21526-4C33-0732-9474-A3D15B45C1AB}"/>
                </a:ext>
              </a:extLst>
            </p:cNvPr>
            <p:cNvCxnSpPr/>
            <p:nvPr/>
          </p:nvCxnSpPr>
          <p:spPr>
            <a:xfrm>
              <a:off x="2150768" y="2352791"/>
              <a:ext cx="590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B7B2627-65A7-8CB8-A1F4-1622879FF536}"/>
                </a:ext>
              </a:extLst>
            </p:cNvPr>
            <p:cNvCxnSpPr/>
            <p:nvPr/>
          </p:nvCxnSpPr>
          <p:spPr>
            <a:xfrm>
              <a:off x="2150768" y="2781978"/>
              <a:ext cx="590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573B26F-EB7D-D7CB-1761-FAB3B0D1BE33}"/>
                </a:ext>
              </a:extLst>
            </p:cNvPr>
            <p:cNvCxnSpPr/>
            <p:nvPr/>
          </p:nvCxnSpPr>
          <p:spPr>
            <a:xfrm>
              <a:off x="2150768" y="3214370"/>
              <a:ext cx="590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E398F55-AF1A-862B-BD2A-0E744927831B}"/>
                </a:ext>
              </a:extLst>
            </p:cNvPr>
            <p:cNvCxnSpPr/>
            <p:nvPr/>
          </p:nvCxnSpPr>
          <p:spPr>
            <a:xfrm>
              <a:off x="2150768" y="3642734"/>
              <a:ext cx="590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1A2DEA3-B586-F7C8-8EB6-E8EF8D8CBB4C}"/>
                </a:ext>
              </a:extLst>
            </p:cNvPr>
            <p:cNvCxnSpPr/>
            <p:nvPr/>
          </p:nvCxnSpPr>
          <p:spPr>
            <a:xfrm>
              <a:off x="2150768" y="4079626"/>
              <a:ext cx="590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A5CCA66-3FCD-0740-4ACA-C1F2F7011E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715930" y="4541636"/>
              <a:ext cx="81063" cy="0"/>
            </a:xfrm>
            <a:prstGeom prst="line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AEE99E-F842-8C8B-5303-9F38DC80E27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50089" y="4541636"/>
              <a:ext cx="81063" cy="0"/>
            </a:xfrm>
            <a:prstGeom prst="line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5774F9A-1660-F55B-C724-E09F1EA035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67600" y="4541636"/>
              <a:ext cx="81063" cy="0"/>
            </a:xfrm>
            <a:prstGeom prst="line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6B68189-7021-B1DF-1DB1-F0AF8C559AE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02717" y="4528126"/>
              <a:ext cx="54041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F0F8ABE-3371-17E1-99B6-2788606F96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05011" y="4532836"/>
              <a:ext cx="54041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2A985A2E-1B5C-1690-60C2-2E09D40E47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8487" y="1267194"/>
              <a:ext cx="0" cy="32424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CB1CBF59-CB89-C78A-3E8A-282CFDE7745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434490" y="2287431"/>
              <a:ext cx="0" cy="44273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8044702-9694-7267-9B67-E38D060B90BC}"/>
                    </a:ext>
                  </a:extLst>
                </p:cNvPr>
                <p:cNvSpPr txBox="1"/>
                <p:nvPr/>
              </p:nvSpPr>
              <p:spPr>
                <a:xfrm>
                  <a:off x="3224921" y="4506210"/>
                  <a:ext cx="768672" cy="338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1" i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 </a:t>
                  </a:r>
                  <a14:m>
                    <m:oMath xmlns:m="http://schemas.openxmlformats.org/officeDocument/2006/math">
                      <m:r>
                        <a:rPr lang="en-US" sz="160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160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160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8044702-9694-7267-9B67-E38D060B9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4921" y="4506210"/>
                  <a:ext cx="768672" cy="338682"/>
                </a:xfrm>
                <a:prstGeom prst="rect">
                  <a:avLst/>
                </a:prstGeom>
                <a:blipFill>
                  <a:blip r:embed="rId4"/>
                  <a:stretch>
                    <a:fillRect l="-4918" t="-114815" r="-13115" b="-17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497D66-E477-339C-02A6-B4E6AAAA29E9}"/>
                    </a:ext>
                  </a:extLst>
                </p:cNvPr>
                <p:cNvSpPr txBox="1"/>
                <p:nvPr/>
              </p:nvSpPr>
              <p:spPr>
                <a:xfrm>
                  <a:off x="4879279" y="4506440"/>
                  <a:ext cx="768672" cy="338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1" i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 </a:t>
                  </a:r>
                  <a14:m>
                    <m:oMath xmlns:m="http://schemas.openxmlformats.org/officeDocument/2006/math">
                      <m:r>
                        <a:rPr lang="en-US" sz="160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type m:val="skw"/>
                          <m:ctrlPr>
                            <a:rPr lang="en-US" sz="160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160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E6497D66-E477-339C-02A6-B4E6AAAA2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279" y="4506440"/>
                  <a:ext cx="768672" cy="338682"/>
                </a:xfrm>
                <a:prstGeom prst="rect">
                  <a:avLst/>
                </a:prstGeom>
                <a:blipFill>
                  <a:blip r:embed="rId5"/>
                  <a:stretch>
                    <a:fillRect l="-4918" t="-114815" r="-14754" b="-17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7" name="Slide Number Placeholder 136">
            <a:extLst>
              <a:ext uri="{FF2B5EF4-FFF2-40B4-BE49-F238E27FC236}">
                <a16:creationId xmlns:a16="http://schemas.microsoft.com/office/drawing/2014/main" id="{B3CCC59E-A7EE-5835-6EC4-20F8A25F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6</a:t>
            </a:fld>
            <a:endParaRPr lang="en-IN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17ED469-4C90-486B-7AE5-FE351C58599A}"/>
              </a:ext>
            </a:extLst>
          </p:cNvPr>
          <p:cNvGrpSpPr/>
          <p:nvPr/>
        </p:nvGrpSpPr>
        <p:grpSpPr>
          <a:xfrm>
            <a:off x="838200" y="686682"/>
            <a:ext cx="7405894" cy="871201"/>
            <a:chOff x="667726" y="1392476"/>
            <a:chExt cx="7405894" cy="871201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6EA233E-F8C3-D344-CE2F-AF471916ECA6}"/>
                </a:ext>
              </a:extLst>
            </p:cNvPr>
            <p:cNvSpPr txBox="1"/>
            <p:nvPr/>
          </p:nvSpPr>
          <p:spPr>
            <a:xfrm>
              <a:off x="667726" y="1708548"/>
              <a:ext cx="2793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Lindblad Master Equation: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E6F6948B-4F49-71FB-9EA7-AD385E353D33}"/>
                    </a:ext>
                  </a:extLst>
                </p:cNvPr>
                <p:cNvSpPr txBox="1"/>
                <p:nvPr/>
              </p:nvSpPr>
              <p:spPr>
                <a:xfrm>
                  <a:off x="3655744" y="1392476"/>
                  <a:ext cx="4417876" cy="8712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E6F6948B-4F49-71FB-9EA7-AD385E353D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5744" y="1392476"/>
                  <a:ext cx="4417876" cy="871201"/>
                </a:xfrm>
                <a:prstGeom prst="rect">
                  <a:avLst/>
                </a:prstGeom>
                <a:blipFill>
                  <a:blip r:embed="rId6"/>
                  <a:stretch>
                    <a:fillRect b="-699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2DE50A51-CCAC-A7FF-4602-619E66C0C8FE}"/>
              </a:ext>
            </a:extLst>
          </p:cNvPr>
          <p:cNvSpPr txBox="1"/>
          <p:nvPr/>
        </p:nvSpPr>
        <p:spPr>
          <a:xfrm>
            <a:off x="289009" y="6412836"/>
            <a:ext cx="396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i="1" dirty="0">
                <a:solidFill>
                  <a:schemeClr val="accent4">
                    <a:lumMod val="50000"/>
                  </a:schemeClr>
                </a:solidFill>
                <a:effectLst/>
                <a:latin typeface="Times"/>
              </a:rPr>
              <a:t>N. Shammah et. </a:t>
            </a:r>
            <a:r>
              <a:rPr lang="en-IN" sz="1400" i="1" dirty="0">
                <a:solidFill>
                  <a:schemeClr val="accent4">
                    <a:lumMod val="50000"/>
                  </a:schemeClr>
                </a:solidFill>
                <a:latin typeface="Times"/>
              </a:rPr>
              <a:t>a</a:t>
            </a:r>
            <a:r>
              <a:rPr lang="en-IN" sz="1400" i="1" dirty="0">
                <a:solidFill>
                  <a:schemeClr val="accent4">
                    <a:lumMod val="50000"/>
                  </a:schemeClr>
                </a:solidFill>
                <a:effectLst/>
                <a:latin typeface="Times"/>
              </a:rPr>
              <a:t>l., Phys. Rev. A </a:t>
            </a:r>
            <a:r>
              <a:rPr lang="en-IN" sz="14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"/>
              </a:rPr>
              <a:t>98</a:t>
            </a:r>
            <a:r>
              <a:rPr lang="en-IN" sz="1400" i="1" dirty="0">
                <a:solidFill>
                  <a:schemeClr val="accent4">
                    <a:lumMod val="50000"/>
                  </a:schemeClr>
                </a:solidFill>
                <a:effectLst/>
                <a:latin typeface="Times"/>
              </a:rPr>
              <a:t>, 063815 (2018).</a:t>
            </a:r>
            <a:endParaRPr lang="en-IN" sz="1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CFD5FE5F-A7C6-1941-9625-BC0C7532B64E}"/>
              </a:ext>
            </a:extLst>
          </p:cNvPr>
          <p:cNvGrpSpPr/>
          <p:nvPr/>
        </p:nvGrpSpPr>
        <p:grpSpPr>
          <a:xfrm>
            <a:off x="9245772" y="336051"/>
            <a:ext cx="389397" cy="673835"/>
            <a:chOff x="9245772" y="336051"/>
            <a:chExt cx="389397" cy="673835"/>
          </a:xfrm>
        </p:grpSpPr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FDE8423-6E07-C440-1100-CF8723F0E4F7}"/>
                </a:ext>
              </a:extLst>
            </p:cNvPr>
            <p:cNvSpPr/>
            <p:nvPr/>
          </p:nvSpPr>
          <p:spPr>
            <a:xfrm rot="9710896">
              <a:off x="9245772" y="503597"/>
              <a:ext cx="137818" cy="506289"/>
            </a:xfrm>
            <a:custGeom>
              <a:avLst/>
              <a:gdLst>
                <a:gd name="connsiteX0" fmla="*/ 0 w 511553"/>
                <a:gd name="connsiteY0" fmla="*/ 0 h 599800"/>
                <a:gd name="connsiteX1" fmla="*/ 141118 w 511553"/>
                <a:gd name="connsiteY1" fmla="*/ 335182 h 599800"/>
                <a:gd name="connsiteX2" fmla="*/ 388074 w 511553"/>
                <a:gd name="connsiteY2" fmla="*/ 370465 h 599800"/>
                <a:gd name="connsiteX3" fmla="*/ 511553 w 511553"/>
                <a:gd name="connsiteY3" fmla="*/ 599800 h 599800"/>
                <a:gd name="connsiteX4" fmla="*/ 511553 w 511553"/>
                <a:gd name="connsiteY4" fmla="*/ 599800 h 59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53" h="599800">
                  <a:moveTo>
                    <a:pt x="0" y="0"/>
                  </a:moveTo>
                  <a:cubicBezTo>
                    <a:pt x="38219" y="136719"/>
                    <a:pt x="76439" y="273438"/>
                    <a:pt x="141118" y="335182"/>
                  </a:cubicBezTo>
                  <a:cubicBezTo>
                    <a:pt x="205797" y="396926"/>
                    <a:pt x="326335" y="326362"/>
                    <a:pt x="388074" y="370465"/>
                  </a:cubicBezTo>
                  <a:cubicBezTo>
                    <a:pt x="449813" y="414568"/>
                    <a:pt x="511553" y="599800"/>
                    <a:pt x="511553" y="599800"/>
                  </a:cubicBezTo>
                  <a:lnTo>
                    <a:pt x="511553" y="599800"/>
                  </a:lnTo>
                </a:path>
              </a:pathLst>
            </a:custGeom>
            <a:ln w="28575" cmpd="sng">
              <a:solidFill>
                <a:srgbClr val="17375E"/>
              </a:solidFill>
              <a:prstDash val="sysDot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7027C3BC-D1A6-39FD-C1BF-C61E033C9EF2}"/>
                    </a:ext>
                  </a:extLst>
                </p:cNvPr>
                <p:cNvSpPr txBox="1"/>
                <p:nvPr/>
              </p:nvSpPr>
              <p:spPr>
                <a:xfrm>
                  <a:off x="9345859" y="336051"/>
                  <a:ext cx="2893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7027C3BC-D1A6-39FD-C1BF-C61E033C9E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5859" y="336051"/>
                  <a:ext cx="28931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8750" r="-6250" b="-2173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7565352-345A-5C80-B101-B9DE0EDA1A4E}"/>
              </a:ext>
            </a:extLst>
          </p:cNvPr>
          <p:cNvGrpSpPr/>
          <p:nvPr/>
        </p:nvGrpSpPr>
        <p:grpSpPr>
          <a:xfrm>
            <a:off x="8738175" y="766114"/>
            <a:ext cx="3283163" cy="1902770"/>
            <a:chOff x="8371283" y="4395212"/>
            <a:chExt cx="3283163" cy="1902770"/>
          </a:xfrm>
        </p:grpSpPr>
        <p:sp>
          <p:nvSpPr>
            <p:cNvPr id="224" name="Cloud 223">
              <a:extLst>
                <a:ext uri="{FF2B5EF4-FFF2-40B4-BE49-F238E27FC236}">
                  <a16:creationId xmlns:a16="http://schemas.microsoft.com/office/drawing/2014/main" id="{2249D45A-7101-730B-2F9A-94561E7214C0}"/>
                </a:ext>
              </a:extLst>
            </p:cNvPr>
            <p:cNvSpPr/>
            <p:nvPr/>
          </p:nvSpPr>
          <p:spPr>
            <a:xfrm rot="18626293">
              <a:off x="9735022" y="5819220"/>
              <a:ext cx="559406" cy="398117"/>
            </a:xfrm>
            <a:prstGeom prst="cloud">
              <a:avLst/>
            </a:prstGeom>
            <a:solidFill>
              <a:schemeClr val="tx2">
                <a:lumMod val="50000"/>
                <a:lumOff val="50000"/>
                <a:alpha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468D186C-23CE-FEC1-7098-17C5ED697AA7}"/>
                </a:ext>
              </a:extLst>
            </p:cNvPr>
            <p:cNvGrpSpPr/>
            <p:nvPr/>
          </p:nvGrpSpPr>
          <p:grpSpPr>
            <a:xfrm>
              <a:off x="8371283" y="4395212"/>
              <a:ext cx="3283163" cy="1820081"/>
              <a:chOff x="8371283" y="4395212"/>
              <a:chExt cx="3283163" cy="1820081"/>
            </a:xfrm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92ED7BBC-C393-E25E-0EF3-E66AD2915C21}"/>
                  </a:ext>
                </a:extLst>
              </p:cNvPr>
              <p:cNvSpPr/>
              <p:nvPr/>
            </p:nvSpPr>
            <p:spPr>
              <a:xfrm rot="19207486">
                <a:off x="10895505" y="5005628"/>
                <a:ext cx="197926" cy="852449"/>
              </a:xfrm>
              <a:custGeom>
                <a:avLst/>
                <a:gdLst>
                  <a:gd name="connsiteX0" fmla="*/ 0 w 511553"/>
                  <a:gd name="connsiteY0" fmla="*/ 0 h 599800"/>
                  <a:gd name="connsiteX1" fmla="*/ 141118 w 511553"/>
                  <a:gd name="connsiteY1" fmla="*/ 335182 h 599800"/>
                  <a:gd name="connsiteX2" fmla="*/ 388074 w 511553"/>
                  <a:gd name="connsiteY2" fmla="*/ 370465 h 599800"/>
                  <a:gd name="connsiteX3" fmla="*/ 511553 w 511553"/>
                  <a:gd name="connsiteY3" fmla="*/ 599800 h 599800"/>
                  <a:gd name="connsiteX4" fmla="*/ 511553 w 511553"/>
                  <a:gd name="connsiteY4" fmla="*/ 599800 h 59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553" h="599800">
                    <a:moveTo>
                      <a:pt x="0" y="0"/>
                    </a:moveTo>
                    <a:cubicBezTo>
                      <a:pt x="38219" y="136719"/>
                      <a:pt x="76439" y="273438"/>
                      <a:pt x="141118" y="335182"/>
                    </a:cubicBezTo>
                    <a:cubicBezTo>
                      <a:pt x="205797" y="396926"/>
                      <a:pt x="326335" y="326362"/>
                      <a:pt x="388074" y="370465"/>
                    </a:cubicBezTo>
                    <a:cubicBezTo>
                      <a:pt x="449813" y="414568"/>
                      <a:pt x="511553" y="599800"/>
                      <a:pt x="511553" y="599800"/>
                    </a:cubicBezTo>
                    <a:lnTo>
                      <a:pt x="511553" y="599800"/>
                    </a:lnTo>
                  </a:path>
                </a:pathLst>
              </a:custGeom>
              <a:ln w="57150" cmpd="dbl">
                <a:solidFill>
                  <a:srgbClr val="17375E"/>
                </a:solidFill>
                <a:prstDash val="solid"/>
                <a:headEnd type="none"/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ADA2EB28-8DC2-22A6-5753-AC94D904CFB4}"/>
                      </a:ext>
                    </a:extLst>
                  </p:cNvPr>
                  <p:cNvSpPr txBox="1"/>
                  <p:nvPr/>
                </p:nvSpPr>
                <p:spPr>
                  <a:xfrm>
                    <a:off x="11332307" y="5482981"/>
                    <a:ext cx="3221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ADA2EB28-8DC2-22A6-5753-AC94D904CF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32307" y="5482981"/>
                    <a:ext cx="322139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981" r="-188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B4568AA-13D3-9B19-603A-449F7FA9D6C2}"/>
                  </a:ext>
                </a:extLst>
              </p:cNvPr>
              <p:cNvGrpSpPr/>
              <p:nvPr/>
            </p:nvGrpSpPr>
            <p:grpSpPr>
              <a:xfrm>
                <a:off x="8544627" y="4466263"/>
                <a:ext cx="2118121" cy="1749030"/>
                <a:chOff x="852538" y="1578150"/>
                <a:chExt cx="2118121" cy="1749030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EAAE620A-BB38-2B99-2183-495B0F906B5A}"/>
                    </a:ext>
                  </a:extLst>
                </p:cNvPr>
                <p:cNvGrpSpPr/>
                <p:nvPr/>
              </p:nvGrpSpPr>
              <p:grpSpPr>
                <a:xfrm>
                  <a:off x="852538" y="1578150"/>
                  <a:ext cx="2118121" cy="1556239"/>
                  <a:chOff x="852538" y="1578150"/>
                  <a:chExt cx="2118121" cy="1556239"/>
                </a:xfrm>
              </p:grpSpPr>
              <p:sp>
                <p:nvSpPr>
                  <p:cNvPr id="10" name="Cloud 9">
                    <a:extLst>
                      <a:ext uri="{FF2B5EF4-FFF2-40B4-BE49-F238E27FC236}">
                        <a16:creationId xmlns:a16="http://schemas.microsoft.com/office/drawing/2014/main" id="{DD5428FF-2C60-95FA-4901-53C3A1053292}"/>
                      </a:ext>
                    </a:extLst>
                  </p:cNvPr>
                  <p:cNvSpPr/>
                  <p:nvPr/>
                </p:nvSpPr>
                <p:spPr>
                  <a:xfrm>
                    <a:off x="1118452" y="1611418"/>
                    <a:ext cx="559406" cy="398117"/>
                  </a:xfrm>
                  <a:prstGeom prst="cloud">
                    <a:avLst/>
                  </a:prstGeom>
                  <a:solidFill>
                    <a:schemeClr val="tx2">
                      <a:lumMod val="50000"/>
                      <a:lumOff val="50000"/>
                      <a:alpha val="5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9EAAB84B-C4F9-ABCD-CE55-DE66DCA120DD}"/>
                      </a:ext>
                    </a:extLst>
                  </p:cNvPr>
                  <p:cNvGrpSpPr/>
                  <p:nvPr/>
                </p:nvGrpSpPr>
                <p:grpSpPr>
                  <a:xfrm rot="17812476">
                    <a:off x="1194333" y="1703595"/>
                    <a:ext cx="398808" cy="170747"/>
                    <a:chOff x="7315712" y="3176761"/>
                    <a:chExt cx="190671" cy="77109"/>
                  </a:xfrm>
                </p:grpSpPr>
                <p:cxnSp>
                  <p:nvCxnSpPr>
                    <p:cNvPr id="58" name="Straight Arrow Connector 57">
                      <a:extLst>
                        <a:ext uri="{FF2B5EF4-FFF2-40B4-BE49-F238E27FC236}">
                          <a16:creationId xmlns:a16="http://schemas.microsoft.com/office/drawing/2014/main" id="{997E6E88-14E2-5407-BC3E-B8594DFF26CF}"/>
                        </a:ext>
                      </a:extLst>
                    </p:cNvPr>
                    <p:cNvCxnSpPr/>
                    <p:nvPr/>
                  </p:nvCxnSpPr>
                  <p:spPr>
                    <a:xfrm rot="7800000" flipV="1">
                      <a:off x="7411048" y="3125231"/>
                      <a:ext cx="0" cy="190671"/>
                    </a:xfrm>
                    <a:prstGeom prst="straightConnector1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 cmpd="sng">
                      <a:solidFill>
                        <a:schemeClr val="tx2">
                          <a:lumMod val="75000"/>
                        </a:schemeClr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AE5DE5C7-2A8C-A06D-509E-17D9BDB1C7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5239" y="3176761"/>
                      <a:ext cx="79446" cy="77109"/>
                    </a:xfrm>
                    <a:prstGeom prst="ellipse">
                      <a:avLst/>
                    </a:prstGeom>
                    <a:solidFill>
                      <a:schemeClr val="tx2">
                        <a:lumMod val="50000"/>
                        <a:lumOff val="50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E5C2C7B8-E4F8-82E1-E7D4-B5C20A2A9D4C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738508" y="2184873"/>
                    <a:ext cx="398808" cy="170747"/>
                    <a:chOff x="7256592" y="3098888"/>
                    <a:chExt cx="190671" cy="77109"/>
                  </a:xfrm>
                </p:grpSpPr>
                <p:cxnSp>
                  <p:nvCxnSpPr>
                    <p:cNvPr id="56" name="Straight Arrow Connector 55">
                      <a:extLst>
                        <a:ext uri="{FF2B5EF4-FFF2-40B4-BE49-F238E27FC236}">
                          <a16:creationId xmlns:a16="http://schemas.microsoft.com/office/drawing/2014/main" id="{1D3239A6-E48A-D28A-59D1-CA01CE48236E}"/>
                        </a:ext>
                      </a:extLst>
                    </p:cNvPr>
                    <p:cNvCxnSpPr/>
                    <p:nvPr/>
                  </p:nvCxnSpPr>
                  <p:spPr>
                    <a:xfrm rot="7800000" flipV="1">
                      <a:off x="7351928" y="3047362"/>
                      <a:ext cx="0" cy="190671"/>
                    </a:xfrm>
                    <a:prstGeom prst="straightConnector1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 cmpd="sng">
                      <a:solidFill>
                        <a:schemeClr val="tx2">
                          <a:lumMod val="75000"/>
                        </a:schemeClr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4A7024BA-8E0E-3CF6-A7B0-AEEAE4383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6120" y="3098888"/>
                      <a:ext cx="79446" cy="77109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B51B38C7-92E5-7520-1CAD-B253161E21FF}"/>
                      </a:ext>
                    </a:extLst>
                  </p:cNvPr>
                  <p:cNvGrpSpPr/>
                  <p:nvPr/>
                </p:nvGrpSpPr>
                <p:grpSpPr>
                  <a:xfrm rot="15117712">
                    <a:off x="1036638" y="2563611"/>
                    <a:ext cx="398808" cy="170747"/>
                    <a:chOff x="7273176" y="3177539"/>
                    <a:chExt cx="190671" cy="77109"/>
                  </a:xfrm>
                </p:grpSpPr>
                <p:cxnSp>
                  <p:nvCxnSpPr>
                    <p:cNvPr id="54" name="Straight Arrow Connector 53">
                      <a:extLst>
                        <a:ext uri="{FF2B5EF4-FFF2-40B4-BE49-F238E27FC236}">
                          <a16:creationId xmlns:a16="http://schemas.microsoft.com/office/drawing/2014/main" id="{FB7C0077-F716-01A2-468F-BAD67CAF6623}"/>
                        </a:ext>
                      </a:extLst>
                    </p:cNvPr>
                    <p:cNvCxnSpPr/>
                    <p:nvPr/>
                  </p:nvCxnSpPr>
                  <p:spPr>
                    <a:xfrm rot="7800000" flipV="1">
                      <a:off x="7368512" y="3126008"/>
                      <a:ext cx="0" cy="190671"/>
                    </a:xfrm>
                    <a:prstGeom prst="straightConnector1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 cmpd="sng">
                      <a:solidFill>
                        <a:schemeClr val="tx2">
                          <a:lumMod val="75000"/>
                        </a:schemeClr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F942FA42-FB91-4FEE-030D-AE8675CE21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22703" y="3177539"/>
                      <a:ext cx="79446" cy="77109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DB8FB1BD-7258-E87B-C31B-73DC65A62FB5}"/>
                      </a:ext>
                    </a:extLst>
                  </p:cNvPr>
                  <p:cNvGrpSpPr/>
                  <p:nvPr/>
                </p:nvGrpSpPr>
                <p:grpSpPr>
                  <a:xfrm rot="14173157">
                    <a:off x="1451571" y="2207698"/>
                    <a:ext cx="398808" cy="170747"/>
                    <a:chOff x="7284327" y="3188677"/>
                    <a:chExt cx="190671" cy="77109"/>
                  </a:xfrm>
                </p:grpSpPr>
                <p:cxnSp>
                  <p:nvCxnSpPr>
                    <p:cNvPr id="52" name="Straight Arrow Connector 51">
                      <a:extLst>
                        <a:ext uri="{FF2B5EF4-FFF2-40B4-BE49-F238E27FC236}">
                          <a16:creationId xmlns:a16="http://schemas.microsoft.com/office/drawing/2014/main" id="{3D9C3A8E-B003-08FC-7A85-2C8D9599BDA7}"/>
                        </a:ext>
                      </a:extLst>
                    </p:cNvPr>
                    <p:cNvCxnSpPr/>
                    <p:nvPr/>
                  </p:nvCxnSpPr>
                  <p:spPr>
                    <a:xfrm rot="7800000" flipV="1">
                      <a:off x="7379663" y="3137148"/>
                      <a:ext cx="0" cy="190671"/>
                    </a:xfrm>
                    <a:prstGeom prst="straightConnector1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 cmpd="sng">
                      <a:solidFill>
                        <a:schemeClr val="tx2">
                          <a:lumMod val="75000"/>
                        </a:schemeClr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60AD1043-2F86-B44A-0E5C-B0A5A10990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3854" y="3188677"/>
                      <a:ext cx="79446" cy="77109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E5493263-24AD-B839-75F8-CCADC379B434}"/>
                      </a:ext>
                    </a:extLst>
                  </p:cNvPr>
                  <p:cNvGrpSpPr/>
                  <p:nvPr/>
                </p:nvGrpSpPr>
                <p:grpSpPr>
                  <a:xfrm rot="11938261">
                    <a:off x="1370225" y="2968219"/>
                    <a:ext cx="409793" cy="166170"/>
                    <a:chOff x="7236918" y="3143233"/>
                    <a:chExt cx="190671" cy="77109"/>
                  </a:xfrm>
                </p:grpSpPr>
                <p:cxnSp>
                  <p:nvCxnSpPr>
                    <p:cNvPr id="50" name="Straight Arrow Connector 49">
                      <a:extLst>
                        <a:ext uri="{FF2B5EF4-FFF2-40B4-BE49-F238E27FC236}">
                          <a16:creationId xmlns:a16="http://schemas.microsoft.com/office/drawing/2014/main" id="{76D98B43-792F-38E0-6A05-06385676AF82}"/>
                        </a:ext>
                      </a:extLst>
                    </p:cNvPr>
                    <p:cNvCxnSpPr/>
                    <p:nvPr/>
                  </p:nvCxnSpPr>
                  <p:spPr>
                    <a:xfrm rot="7800000" flipV="1">
                      <a:off x="7332254" y="3091703"/>
                      <a:ext cx="0" cy="190671"/>
                    </a:xfrm>
                    <a:prstGeom prst="straightConnector1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 cmpd="sng">
                      <a:solidFill>
                        <a:schemeClr val="tx2">
                          <a:lumMod val="75000"/>
                        </a:schemeClr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C8CAE334-CE2D-5F98-79D7-42D0FBDA6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6444" y="3143233"/>
                      <a:ext cx="79446" cy="77109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E0D0D976-B104-85B2-3FAE-0554495428B7}"/>
                      </a:ext>
                    </a:extLst>
                  </p:cNvPr>
                  <p:cNvGrpSpPr/>
                  <p:nvPr/>
                </p:nvGrpSpPr>
                <p:grpSpPr>
                  <a:xfrm rot="9844394">
                    <a:off x="1744175" y="2699999"/>
                    <a:ext cx="409793" cy="166170"/>
                    <a:chOff x="7264082" y="3125820"/>
                    <a:chExt cx="190671" cy="77109"/>
                  </a:xfrm>
                </p:grpSpPr>
                <p:cxnSp>
                  <p:nvCxnSpPr>
                    <p:cNvPr id="48" name="Straight Arrow Connector 47">
                      <a:extLst>
                        <a:ext uri="{FF2B5EF4-FFF2-40B4-BE49-F238E27FC236}">
                          <a16:creationId xmlns:a16="http://schemas.microsoft.com/office/drawing/2014/main" id="{765810EC-7B0A-02E6-247F-021B4F547EAE}"/>
                        </a:ext>
                      </a:extLst>
                    </p:cNvPr>
                    <p:cNvCxnSpPr/>
                    <p:nvPr/>
                  </p:nvCxnSpPr>
                  <p:spPr>
                    <a:xfrm rot="7800000" flipV="1">
                      <a:off x="7359418" y="3074289"/>
                      <a:ext cx="0" cy="190671"/>
                    </a:xfrm>
                    <a:prstGeom prst="straightConnector1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 cmpd="sng">
                      <a:solidFill>
                        <a:schemeClr val="tx2">
                          <a:lumMod val="75000"/>
                        </a:schemeClr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A2409FB0-7394-A248-3AB9-D93BA1D5F2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3609" y="3125820"/>
                      <a:ext cx="79446" cy="77109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246A2228-7129-FA88-6CFE-B6F598D160DB}"/>
                      </a:ext>
                    </a:extLst>
                  </p:cNvPr>
                  <p:cNvGrpSpPr/>
                  <p:nvPr/>
                </p:nvGrpSpPr>
                <p:grpSpPr>
                  <a:xfrm rot="12011437">
                    <a:off x="1776370" y="1816347"/>
                    <a:ext cx="409793" cy="166170"/>
                    <a:chOff x="7295195" y="3198078"/>
                    <a:chExt cx="190671" cy="77109"/>
                  </a:xfrm>
                </p:grpSpPr>
                <p:cxnSp>
                  <p:nvCxnSpPr>
                    <p:cNvPr id="46" name="Straight Arrow Connector 45">
                      <a:extLst>
                        <a:ext uri="{FF2B5EF4-FFF2-40B4-BE49-F238E27FC236}">
                          <a16:creationId xmlns:a16="http://schemas.microsoft.com/office/drawing/2014/main" id="{7B8EE299-A21E-7A9D-7C0B-A27D5108021A}"/>
                        </a:ext>
                      </a:extLst>
                    </p:cNvPr>
                    <p:cNvCxnSpPr/>
                    <p:nvPr/>
                  </p:nvCxnSpPr>
                  <p:spPr>
                    <a:xfrm rot="7800000" flipV="1">
                      <a:off x="7390531" y="3146548"/>
                      <a:ext cx="0" cy="190671"/>
                    </a:xfrm>
                    <a:prstGeom prst="straightConnector1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 cmpd="sng">
                      <a:solidFill>
                        <a:schemeClr val="tx2">
                          <a:lumMod val="75000"/>
                        </a:schemeClr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5A0935C9-7261-A7BC-FE13-5F189DB525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4722" y="3198078"/>
                      <a:ext cx="79446" cy="77109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BC016BAA-7FBF-17AE-F821-77AD46153863}"/>
                      </a:ext>
                    </a:extLst>
                  </p:cNvPr>
                  <p:cNvGrpSpPr/>
                  <p:nvPr/>
                </p:nvGrpSpPr>
                <p:grpSpPr>
                  <a:xfrm rot="17903805">
                    <a:off x="2085258" y="2275093"/>
                    <a:ext cx="398808" cy="170747"/>
                    <a:chOff x="7346266" y="3239264"/>
                    <a:chExt cx="190671" cy="77109"/>
                  </a:xfrm>
                </p:grpSpPr>
                <p:cxnSp>
                  <p:nvCxnSpPr>
                    <p:cNvPr id="44" name="Straight Arrow Connector 43">
                      <a:extLst>
                        <a:ext uri="{FF2B5EF4-FFF2-40B4-BE49-F238E27FC236}">
                          <a16:creationId xmlns:a16="http://schemas.microsoft.com/office/drawing/2014/main" id="{36B85CE2-B077-5494-0F72-32481A5025D7}"/>
                        </a:ext>
                      </a:extLst>
                    </p:cNvPr>
                    <p:cNvCxnSpPr/>
                    <p:nvPr/>
                  </p:nvCxnSpPr>
                  <p:spPr>
                    <a:xfrm rot="7800000" flipV="1">
                      <a:off x="7441602" y="3187733"/>
                      <a:ext cx="0" cy="190671"/>
                    </a:xfrm>
                    <a:prstGeom prst="straightConnector1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 cmpd="sng">
                      <a:solidFill>
                        <a:schemeClr val="tx2">
                          <a:lumMod val="75000"/>
                        </a:schemeClr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C4C492DC-4A83-1FC8-276A-C14C3A02C7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5793" y="3239264"/>
                      <a:ext cx="79446" cy="77109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35F45-A75D-1B4C-D1BA-E1EAB93C66FC}"/>
                      </a:ext>
                    </a:extLst>
                  </p:cNvPr>
                  <p:cNvGrpSpPr/>
                  <p:nvPr/>
                </p:nvGrpSpPr>
                <p:grpSpPr>
                  <a:xfrm rot="11567319">
                    <a:off x="2558046" y="2709252"/>
                    <a:ext cx="409793" cy="166170"/>
                    <a:chOff x="7214020" y="3136571"/>
                    <a:chExt cx="190671" cy="77109"/>
                  </a:xfrm>
                </p:grpSpPr>
                <p:cxnSp>
                  <p:nvCxnSpPr>
                    <p:cNvPr id="42" name="Straight Arrow Connector 41">
                      <a:extLst>
                        <a:ext uri="{FF2B5EF4-FFF2-40B4-BE49-F238E27FC236}">
                          <a16:creationId xmlns:a16="http://schemas.microsoft.com/office/drawing/2014/main" id="{3698BF5D-02E0-F2C6-7689-0A73EBCF2960}"/>
                        </a:ext>
                      </a:extLst>
                    </p:cNvPr>
                    <p:cNvCxnSpPr/>
                    <p:nvPr/>
                  </p:nvCxnSpPr>
                  <p:spPr>
                    <a:xfrm rot="7800000" flipV="1">
                      <a:off x="7309356" y="3085041"/>
                      <a:ext cx="0" cy="190671"/>
                    </a:xfrm>
                    <a:prstGeom prst="straightConnector1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 cmpd="sng">
                      <a:solidFill>
                        <a:schemeClr val="tx2">
                          <a:lumMod val="75000"/>
                        </a:schemeClr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DA265AB8-0393-11AC-CEAF-ADC6212DB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3543" y="3136571"/>
                      <a:ext cx="79446" cy="77109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0595EB1C-723C-387B-5746-B3A725495B0D}"/>
                      </a:ext>
                    </a:extLst>
                  </p:cNvPr>
                  <p:cNvGrpSpPr/>
                  <p:nvPr/>
                </p:nvGrpSpPr>
                <p:grpSpPr>
                  <a:xfrm rot="13597235">
                    <a:off x="2229325" y="1692180"/>
                    <a:ext cx="398808" cy="170747"/>
                    <a:chOff x="7273899" y="3217278"/>
                    <a:chExt cx="190671" cy="77109"/>
                  </a:xfrm>
                </p:grpSpPr>
                <p:cxnSp>
                  <p:nvCxnSpPr>
                    <p:cNvPr id="32" name="Straight Arrow Connector 31">
                      <a:extLst>
                        <a:ext uri="{FF2B5EF4-FFF2-40B4-BE49-F238E27FC236}">
                          <a16:creationId xmlns:a16="http://schemas.microsoft.com/office/drawing/2014/main" id="{DF7BFEBF-46C5-2C50-A339-FD1CBEA4C8F2}"/>
                        </a:ext>
                      </a:extLst>
                    </p:cNvPr>
                    <p:cNvCxnSpPr/>
                    <p:nvPr/>
                  </p:nvCxnSpPr>
                  <p:spPr>
                    <a:xfrm rot="7800000" flipV="1">
                      <a:off x="7369235" y="3165754"/>
                      <a:ext cx="0" cy="190671"/>
                    </a:xfrm>
                    <a:prstGeom prst="straightConnector1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 cmpd="sng">
                      <a:solidFill>
                        <a:schemeClr val="tx2">
                          <a:lumMod val="75000"/>
                        </a:schemeClr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21DE7863-25E3-F88B-0C09-B95D0AE36C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23427" y="3217278"/>
                      <a:ext cx="79446" cy="77109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AE4CC08B-AA60-53C6-AAE6-8248EEFBB7C4}"/>
                      </a:ext>
                    </a:extLst>
                  </p:cNvPr>
                  <p:cNvGrpSpPr/>
                  <p:nvPr/>
                </p:nvGrpSpPr>
                <p:grpSpPr>
                  <a:xfrm rot="16028071">
                    <a:off x="2685882" y="2007382"/>
                    <a:ext cx="398808" cy="170747"/>
                    <a:chOff x="7284235" y="3261513"/>
                    <a:chExt cx="190671" cy="77109"/>
                  </a:xfrm>
                </p:grpSpPr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DCCCF78C-38DB-6E38-A3B2-2FD7F8FACB8B}"/>
                        </a:ext>
                      </a:extLst>
                    </p:cNvPr>
                    <p:cNvCxnSpPr/>
                    <p:nvPr/>
                  </p:nvCxnSpPr>
                  <p:spPr>
                    <a:xfrm rot="7800000" flipV="1">
                      <a:off x="7379571" y="3209988"/>
                      <a:ext cx="0" cy="190671"/>
                    </a:xfrm>
                    <a:prstGeom prst="straightConnector1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 cmpd="sng">
                      <a:solidFill>
                        <a:schemeClr val="tx2">
                          <a:lumMod val="75000"/>
                        </a:schemeClr>
                      </a:solidFill>
                      <a:tailEnd type="triangle" w="med" len="sm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DD0E62A2-9A5C-6151-7B19-E6C86595F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3762" y="3261513"/>
                      <a:ext cx="79446" cy="77109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71F01C2E-E825-C051-E03B-D7E0061EC52D}"/>
                    </a:ext>
                  </a:extLst>
                </p:cNvPr>
                <p:cNvGrpSpPr/>
                <p:nvPr/>
              </p:nvGrpSpPr>
              <p:grpSpPr>
                <a:xfrm rot="15117712">
                  <a:off x="2102184" y="3042402"/>
                  <a:ext cx="398808" cy="170747"/>
                  <a:chOff x="7209056" y="3192466"/>
                  <a:chExt cx="190671" cy="77109"/>
                </a:xfrm>
              </p:grpSpPr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9D486639-CACC-E20B-5594-0672DD26E50B}"/>
                      </a:ext>
                    </a:extLst>
                  </p:cNvPr>
                  <p:cNvCxnSpPr/>
                  <p:nvPr/>
                </p:nvCxnSpPr>
                <p:spPr>
                  <a:xfrm rot="7800000" flipV="1">
                    <a:off x="7304392" y="3140936"/>
                    <a:ext cx="0" cy="190671"/>
                  </a:xfrm>
                  <a:prstGeom prst="straightConnector1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28575" cmpd="sng">
                    <a:solidFill>
                      <a:schemeClr val="tx2">
                        <a:lumMod val="75000"/>
                      </a:schemeClr>
                    </a:solidFill>
                    <a:tailEnd type="triangle" w="med" len="sm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1DC82C8-9C81-02E9-3A41-01C05355729C}"/>
                      </a:ext>
                    </a:extLst>
                  </p:cNvPr>
                  <p:cNvSpPr/>
                  <p:nvPr/>
                </p:nvSpPr>
                <p:spPr>
                  <a:xfrm>
                    <a:off x="7258586" y="3192466"/>
                    <a:ext cx="79446" cy="77109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217" name="Cloud 216">
                <a:extLst>
                  <a:ext uri="{FF2B5EF4-FFF2-40B4-BE49-F238E27FC236}">
                    <a16:creationId xmlns:a16="http://schemas.microsoft.com/office/drawing/2014/main" id="{6B3DCC1D-7C42-D10C-F08A-89716E75A576}"/>
                  </a:ext>
                </a:extLst>
              </p:cNvPr>
              <p:cNvSpPr/>
              <p:nvPr/>
            </p:nvSpPr>
            <p:spPr>
              <a:xfrm rot="19837891">
                <a:off x="8371283" y="4967040"/>
                <a:ext cx="559406" cy="398117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Cloud 217">
                <a:extLst>
                  <a:ext uri="{FF2B5EF4-FFF2-40B4-BE49-F238E27FC236}">
                    <a16:creationId xmlns:a16="http://schemas.microsoft.com/office/drawing/2014/main" id="{EB49324A-4A62-9533-C69B-6FADE47ADD0E}"/>
                  </a:ext>
                </a:extLst>
              </p:cNvPr>
              <p:cNvSpPr/>
              <p:nvPr/>
            </p:nvSpPr>
            <p:spPr>
              <a:xfrm rot="19086739">
                <a:off x="8657220" y="5347230"/>
                <a:ext cx="559406" cy="398117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Cloud 218">
                <a:extLst>
                  <a:ext uri="{FF2B5EF4-FFF2-40B4-BE49-F238E27FC236}">
                    <a16:creationId xmlns:a16="http://schemas.microsoft.com/office/drawing/2014/main" id="{612B616F-C35E-77F5-ECFD-B045E1997B6E}"/>
                  </a:ext>
                </a:extLst>
              </p:cNvPr>
              <p:cNvSpPr/>
              <p:nvPr/>
            </p:nvSpPr>
            <p:spPr>
              <a:xfrm rot="19086739">
                <a:off x="10305016" y="4786362"/>
                <a:ext cx="559406" cy="398117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Cloud 219">
                <a:extLst>
                  <a:ext uri="{FF2B5EF4-FFF2-40B4-BE49-F238E27FC236}">
                    <a16:creationId xmlns:a16="http://schemas.microsoft.com/office/drawing/2014/main" id="{41F7CDC4-FFCD-73FE-4728-6914131CA963}"/>
                  </a:ext>
                </a:extLst>
              </p:cNvPr>
              <p:cNvSpPr/>
              <p:nvPr/>
            </p:nvSpPr>
            <p:spPr>
              <a:xfrm rot="14382656">
                <a:off x="10218230" y="5455579"/>
                <a:ext cx="559406" cy="398117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Cloud 220">
                <a:extLst>
                  <a:ext uri="{FF2B5EF4-FFF2-40B4-BE49-F238E27FC236}">
                    <a16:creationId xmlns:a16="http://schemas.microsoft.com/office/drawing/2014/main" id="{A0413ADC-7DD0-C2AB-44FC-B8730FA6ECCF}"/>
                  </a:ext>
                </a:extLst>
              </p:cNvPr>
              <p:cNvSpPr/>
              <p:nvPr/>
            </p:nvSpPr>
            <p:spPr>
              <a:xfrm rot="14382656">
                <a:off x="9437510" y="4578667"/>
                <a:ext cx="559406" cy="398117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Cloud 221">
                <a:extLst>
                  <a:ext uri="{FF2B5EF4-FFF2-40B4-BE49-F238E27FC236}">
                    <a16:creationId xmlns:a16="http://schemas.microsoft.com/office/drawing/2014/main" id="{1139BB30-5731-183A-9737-12820A2B3DCD}"/>
                  </a:ext>
                </a:extLst>
              </p:cNvPr>
              <p:cNvSpPr/>
              <p:nvPr/>
            </p:nvSpPr>
            <p:spPr>
              <a:xfrm rot="14382656">
                <a:off x="9369994" y="5465799"/>
                <a:ext cx="559406" cy="398117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Cloud 222">
                <a:extLst>
                  <a:ext uri="{FF2B5EF4-FFF2-40B4-BE49-F238E27FC236}">
                    <a16:creationId xmlns:a16="http://schemas.microsoft.com/office/drawing/2014/main" id="{662EA3D4-255B-608D-0822-C016CD5E0FAE}"/>
                  </a:ext>
                </a:extLst>
              </p:cNvPr>
              <p:cNvSpPr/>
              <p:nvPr/>
            </p:nvSpPr>
            <p:spPr>
              <a:xfrm rot="14382656">
                <a:off x="9017150" y="5723490"/>
                <a:ext cx="559406" cy="398117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Cloud 224">
                <a:extLst>
                  <a:ext uri="{FF2B5EF4-FFF2-40B4-BE49-F238E27FC236}">
                    <a16:creationId xmlns:a16="http://schemas.microsoft.com/office/drawing/2014/main" id="{256356DE-CC77-E2DC-917C-C83DC0F574B3}"/>
                  </a:ext>
                </a:extLst>
              </p:cNvPr>
              <p:cNvSpPr/>
              <p:nvPr/>
            </p:nvSpPr>
            <p:spPr>
              <a:xfrm rot="16200000">
                <a:off x="9887236" y="4475856"/>
                <a:ext cx="559406" cy="398117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Cloud 225">
                <a:extLst>
                  <a:ext uri="{FF2B5EF4-FFF2-40B4-BE49-F238E27FC236}">
                    <a16:creationId xmlns:a16="http://schemas.microsoft.com/office/drawing/2014/main" id="{AFB394FA-6A10-2460-1592-768C1125B8D1}"/>
                  </a:ext>
                </a:extLst>
              </p:cNvPr>
              <p:cNvSpPr/>
              <p:nvPr/>
            </p:nvSpPr>
            <p:spPr>
              <a:xfrm rot="17388543">
                <a:off x="9115864" y="4961809"/>
                <a:ext cx="559406" cy="398117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Cloud 226">
                <a:extLst>
                  <a:ext uri="{FF2B5EF4-FFF2-40B4-BE49-F238E27FC236}">
                    <a16:creationId xmlns:a16="http://schemas.microsoft.com/office/drawing/2014/main" id="{D57361A9-9BB1-E6A0-BCCC-9E5F62247367}"/>
                  </a:ext>
                </a:extLst>
              </p:cNvPr>
              <p:cNvSpPr/>
              <p:nvPr/>
            </p:nvSpPr>
            <p:spPr>
              <a:xfrm rot="20779213">
                <a:off x="9703925" y="5084724"/>
                <a:ext cx="559406" cy="398117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35BAA104-6E5A-ACEF-2693-DD2FB1A46DD2}"/>
              </a:ext>
            </a:extLst>
          </p:cNvPr>
          <p:cNvSpPr txBox="1"/>
          <p:nvPr/>
        </p:nvSpPr>
        <p:spPr>
          <a:xfrm>
            <a:off x="6019800" y="3596922"/>
            <a:ext cx="221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Errors in ensembles:</a:t>
            </a:r>
            <a:endParaRPr lang="en-IN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CEAE4872-0790-DD38-C0D0-69E48A333F8A}"/>
              </a:ext>
            </a:extLst>
          </p:cNvPr>
          <p:cNvSpPr txBox="1"/>
          <p:nvPr/>
        </p:nvSpPr>
        <p:spPr>
          <a:xfrm>
            <a:off x="6667500" y="4022875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Collective:</a:t>
            </a:r>
            <a:endParaRPr lang="en-IN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DF4B62F-335F-23FF-889B-1316D373E272}"/>
              </a:ext>
            </a:extLst>
          </p:cNvPr>
          <p:cNvGrpSpPr/>
          <p:nvPr/>
        </p:nvGrpSpPr>
        <p:grpSpPr>
          <a:xfrm>
            <a:off x="11464980" y="340316"/>
            <a:ext cx="633865" cy="738873"/>
            <a:chOff x="11464980" y="340316"/>
            <a:chExt cx="633865" cy="738873"/>
          </a:xfrm>
        </p:grpSpPr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81C47C62-1D7E-4BA5-39A4-9A872C5ED16D}"/>
                </a:ext>
              </a:extLst>
            </p:cNvPr>
            <p:cNvSpPr/>
            <p:nvPr/>
          </p:nvSpPr>
          <p:spPr>
            <a:xfrm rot="15586271">
              <a:off x="11350379" y="632627"/>
              <a:ext cx="561163" cy="331961"/>
            </a:xfrm>
            <a:custGeom>
              <a:avLst/>
              <a:gdLst>
                <a:gd name="connsiteX0" fmla="*/ 0 w 511553"/>
                <a:gd name="connsiteY0" fmla="*/ 0 h 599800"/>
                <a:gd name="connsiteX1" fmla="*/ 141118 w 511553"/>
                <a:gd name="connsiteY1" fmla="*/ 335182 h 599800"/>
                <a:gd name="connsiteX2" fmla="*/ 388074 w 511553"/>
                <a:gd name="connsiteY2" fmla="*/ 370465 h 599800"/>
                <a:gd name="connsiteX3" fmla="*/ 511553 w 511553"/>
                <a:gd name="connsiteY3" fmla="*/ 599800 h 599800"/>
                <a:gd name="connsiteX4" fmla="*/ 511553 w 511553"/>
                <a:gd name="connsiteY4" fmla="*/ 599800 h 59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53" h="599800">
                  <a:moveTo>
                    <a:pt x="0" y="0"/>
                  </a:moveTo>
                  <a:cubicBezTo>
                    <a:pt x="38219" y="136719"/>
                    <a:pt x="76439" y="273438"/>
                    <a:pt x="141118" y="335182"/>
                  </a:cubicBezTo>
                  <a:cubicBezTo>
                    <a:pt x="205797" y="396926"/>
                    <a:pt x="326335" y="326362"/>
                    <a:pt x="388074" y="370465"/>
                  </a:cubicBezTo>
                  <a:cubicBezTo>
                    <a:pt x="449813" y="414568"/>
                    <a:pt x="511553" y="599800"/>
                    <a:pt x="511553" y="599800"/>
                  </a:cubicBezTo>
                  <a:lnTo>
                    <a:pt x="511553" y="599800"/>
                  </a:lnTo>
                </a:path>
              </a:pathLst>
            </a:custGeom>
            <a:ln w="57150" cmpd="sng">
              <a:solidFill>
                <a:srgbClr val="17375E"/>
              </a:solidFill>
              <a:prstDash val="solid"/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DE13E157-44BA-777A-1330-405B948E2942}"/>
                    </a:ext>
                  </a:extLst>
                </p:cNvPr>
                <p:cNvSpPr txBox="1"/>
                <p:nvPr/>
              </p:nvSpPr>
              <p:spPr>
                <a:xfrm>
                  <a:off x="11778244" y="340316"/>
                  <a:ext cx="3206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DE13E157-44BA-777A-1330-405B948E2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244" y="340316"/>
                  <a:ext cx="32060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6981" r="-1887" b="-1111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C77D40-581D-7F9E-0A8D-6ACE94B1095E}"/>
              </a:ext>
            </a:extLst>
          </p:cNvPr>
          <p:cNvGrpSpPr/>
          <p:nvPr/>
        </p:nvGrpSpPr>
        <p:grpSpPr>
          <a:xfrm>
            <a:off x="8514305" y="601076"/>
            <a:ext cx="3101809" cy="2137145"/>
            <a:chOff x="454033" y="1342450"/>
            <a:chExt cx="3101809" cy="213714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585FBDC-C40F-7C33-D528-DD449B297D2B}"/>
                </a:ext>
              </a:extLst>
            </p:cNvPr>
            <p:cNvGrpSpPr/>
            <p:nvPr/>
          </p:nvGrpSpPr>
          <p:grpSpPr>
            <a:xfrm>
              <a:off x="454033" y="1342450"/>
              <a:ext cx="3101809" cy="2137145"/>
              <a:chOff x="454033" y="1342450"/>
              <a:chExt cx="3101809" cy="2137145"/>
            </a:xfrm>
          </p:grpSpPr>
          <p:sp>
            <p:nvSpPr>
              <p:cNvPr id="71" name="Cloud 70">
                <a:extLst>
                  <a:ext uri="{FF2B5EF4-FFF2-40B4-BE49-F238E27FC236}">
                    <a16:creationId xmlns:a16="http://schemas.microsoft.com/office/drawing/2014/main" id="{F6B6373E-1CD4-7BED-6188-A691B6C3A3BE}"/>
                  </a:ext>
                </a:extLst>
              </p:cNvPr>
              <p:cNvSpPr/>
              <p:nvPr/>
            </p:nvSpPr>
            <p:spPr>
              <a:xfrm>
                <a:off x="454033" y="1342450"/>
                <a:ext cx="3101809" cy="2137145"/>
              </a:xfrm>
              <a:prstGeom prst="cloud">
                <a:avLst/>
              </a:prstGeom>
              <a:solidFill>
                <a:schemeClr val="tx2">
                  <a:lumMod val="50000"/>
                  <a:lumOff val="50000"/>
                  <a:alpha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A43D59B-F279-5D76-E9D2-69731107176F}"/>
                  </a:ext>
                </a:extLst>
              </p:cNvPr>
              <p:cNvGrpSpPr/>
              <p:nvPr/>
            </p:nvGrpSpPr>
            <p:grpSpPr>
              <a:xfrm rot="17812476">
                <a:off x="1194333" y="1703595"/>
                <a:ext cx="398808" cy="170747"/>
                <a:chOff x="7315712" y="3176761"/>
                <a:chExt cx="190671" cy="77109"/>
              </a:xfrm>
            </p:grpSpPr>
            <p:cxnSp>
              <p:nvCxnSpPr>
                <p:cNvPr id="215" name="Straight Arrow Connector 214">
                  <a:extLst>
                    <a:ext uri="{FF2B5EF4-FFF2-40B4-BE49-F238E27FC236}">
                      <a16:creationId xmlns:a16="http://schemas.microsoft.com/office/drawing/2014/main" id="{41F4E1DA-C2F5-7BA0-02AA-16074313AFD3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11048" y="312523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CF129402-F189-6B64-4E94-F8E4D2F0CA20}"/>
                    </a:ext>
                  </a:extLst>
                </p:cNvPr>
                <p:cNvSpPr/>
                <p:nvPr/>
              </p:nvSpPr>
              <p:spPr>
                <a:xfrm>
                  <a:off x="7365239" y="317676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2C40CAC4-0BC5-B1CB-D8F3-9D8850B8F4DC}"/>
                  </a:ext>
                </a:extLst>
              </p:cNvPr>
              <p:cNvGrpSpPr/>
              <p:nvPr/>
            </p:nvGrpSpPr>
            <p:grpSpPr>
              <a:xfrm rot="16200000">
                <a:off x="738508" y="2184873"/>
                <a:ext cx="398808" cy="170747"/>
                <a:chOff x="7256592" y="3098888"/>
                <a:chExt cx="190671" cy="77109"/>
              </a:xfrm>
            </p:grpSpPr>
            <p:cxnSp>
              <p:nvCxnSpPr>
                <p:cNvPr id="213" name="Straight Arrow Connector 212">
                  <a:extLst>
                    <a:ext uri="{FF2B5EF4-FFF2-40B4-BE49-F238E27FC236}">
                      <a16:creationId xmlns:a16="http://schemas.microsoft.com/office/drawing/2014/main" id="{01D5EF19-9FDF-190D-8733-1DCD58DC5F98}"/>
                    </a:ext>
                  </a:extLst>
                </p:cNvPr>
                <p:cNvCxnSpPr/>
                <p:nvPr/>
              </p:nvCxnSpPr>
              <p:spPr>
                <a:xfrm rot="7800000" flipV="1">
                  <a:off x="7351928" y="3047362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11EC3EB8-297D-B5D9-33A5-51244653364F}"/>
                    </a:ext>
                  </a:extLst>
                </p:cNvPr>
                <p:cNvSpPr/>
                <p:nvPr/>
              </p:nvSpPr>
              <p:spPr>
                <a:xfrm>
                  <a:off x="7306120" y="3098888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6282D307-6A7A-1D21-28B5-84E5793A092E}"/>
                  </a:ext>
                </a:extLst>
              </p:cNvPr>
              <p:cNvGrpSpPr/>
              <p:nvPr/>
            </p:nvGrpSpPr>
            <p:grpSpPr>
              <a:xfrm rot="15117712">
                <a:off x="1036638" y="2563611"/>
                <a:ext cx="398808" cy="170747"/>
                <a:chOff x="7273176" y="3177539"/>
                <a:chExt cx="190671" cy="77109"/>
              </a:xfrm>
            </p:grpSpPr>
            <p:cxnSp>
              <p:nvCxnSpPr>
                <p:cNvPr id="211" name="Straight Arrow Connector 210">
                  <a:extLst>
                    <a:ext uri="{FF2B5EF4-FFF2-40B4-BE49-F238E27FC236}">
                      <a16:creationId xmlns:a16="http://schemas.microsoft.com/office/drawing/2014/main" id="{13D9EE31-BB1B-74E1-45AF-11179AD84B3B}"/>
                    </a:ext>
                  </a:extLst>
                </p:cNvPr>
                <p:cNvCxnSpPr/>
                <p:nvPr/>
              </p:nvCxnSpPr>
              <p:spPr>
                <a:xfrm rot="7800000" flipV="1">
                  <a:off x="7368512" y="3126008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08A429AB-B63F-8755-0162-23BECE86628F}"/>
                    </a:ext>
                  </a:extLst>
                </p:cNvPr>
                <p:cNvSpPr/>
                <p:nvPr/>
              </p:nvSpPr>
              <p:spPr>
                <a:xfrm>
                  <a:off x="7322703" y="3177539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F95CFDE-05E2-6692-D5A1-01DAD9E13FE8}"/>
                  </a:ext>
                </a:extLst>
              </p:cNvPr>
              <p:cNvGrpSpPr/>
              <p:nvPr/>
            </p:nvGrpSpPr>
            <p:grpSpPr>
              <a:xfrm rot="14173157">
                <a:off x="1451571" y="2207698"/>
                <a:ext cx="398808" cy="170747"/>
                <a:chOff x="7284327" y="3188677"/>
                <a:chExt cx="190671" cy="77109"/>
              </a:xfrm>
            </p:grpSpPr>
            <p:cxnSp>
              <p:nvCxnSpPr>
                <p:cNvPr id="209" name="Straight Arrow Connector 208">
                  <a:extLst>
                    <a:ext uri="{FF2B5EF4-FFF2-40B4-BE49-F238E27FC236}">
                      <a16:creationId xmlns:a16="http://schemas.microsoft.com/office/drawing/2014/main" id="{E156CB84-EAE6-CDDA-04A2-FA0A715EA650}"/>
                    </a:ext>
                  </a:extLst>
                </p:cNvPr>
                <p:cNvCxnSpPr/>
                <p:nvPr/>
              </p:nvCxnSpPr>
              <p:spPr>
                <a:xfrm rot="7800000" flipV="1">
                  <a:off x="7379663" y="3137148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122F4458-F69F-A88A-2F26-197FA65068E8}"/>
                    </a:ext>
                  </a:extLst>
                </p:cNvPr>
                <p:cNvSpPr/>
                <p:nvPr/>
              </p:nvSpPr>
              <p:spPr>
                <a:xfrm>
                  <a:off x="7333854" y="3188677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464C3589-A650-2E27-6A52-8F910B15A1B6}"/>
                  </a:ext>
                </a:extLst>
              </p:cNvPr>
              <p:cNvGrpSpPr/>
              <p:nvPr/>
            </p:nvGrpSpPr>
            <p:grpSpPr>
              <a:xfrm rot="11938261">
                <a:off x="1370225" y="2968219"/>
                <a:ext cx="409793" cy="166170"/>
                <a:chOff x="7236918" y="3143233"/>
                <a:chExt cx="190671" cy="77109"/>
              </a:xfrm>
            </p:grpSpPr>
            <p:cxnSp>
              <p:nvCxnSpPr>
                <p:cNvPr id="207" name="Straight Arrow Connector 206">
                  <a:extLst>
                    <a:ext uri="{FF2B5EF4-FFF2-40B4-BE49-F238E27FC236}">
                      <a16:creationId xmlns:a16="http://schemas.microsoft.com/office/drawing/2014/main" id="{56C6F41D-11DD-95F5-2905-D721FCBBB938}"/>
                    </a:ext>
                  </a:extLst>
                </p:cNvPr>
                <p:cNvCxnSpPr/>
                <p:nvPr/>
              </p:nvCxnSpPr>
              <p:spPr>
                <a:xfrm rot="7800000" flipV="1">
                  <a:off x="7332254" y="3091703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A016113A-5454-14A0-E178-EE8D40E8986C}"/>
                    </a:ext>
                  </a:extLst>
                </p:cNvPr>
                <p:cNvSpPr/>
                <p:nvPr/>
              </p:nvSpPr>
              <p:spPr>
                <a:xfrm>
                  <a:off x="7286444" y="3143233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B2EE2CBE-0B14-8287-E1F5-A9A0A5875EA9}"/>
                  </a:ext>
                </a:extLst>
              </p:cNvPr>
              <p:cNvGrpSpPr/>
              <p:nvPr/>
            </p:nvGrpSpPr>
            <p:grpSpPr>
              <a:xfrm rot="9844394">
                <a:off x="1744175" y="2699999"/>
                <a:ext cx="409793" cy="166170"/>
                <a:chOff x="7264082" y="3125820"/>
                <a:chExt cx="190671" cy="77109"/>
              </a:xfrm>
            </p:grpSpPr>
            <p:cxnSp>
              <p:nvCxnSpPr>
                <p:cNvPr id="205" name="Straight Arrow Connector 204">
                  <a:extLst>
                    <a:ext uri="{FF2B5EF4-FFF2-40B4-BE49-F238E27FC236}">
                      <a16:creationId xmlns:a16="http://schemas.microsoft.com/office/drawing/2014/main" id="{61B230A0-89ED-0179-CC17-D4248158058A}"/>
                    </a:ext>
                  </a:extLst>
                </p:cNvPr>
                <p:cNvCxnSpPr/>
                <p:nvPr/>
              </p:nvCxnSpPr>
              <p:spPr>
                <a:xfrm rot="7800000" flipV="1">
                  <a:off x="7359418" y="3074289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BB84F42F-A66C-E5E5-8D19-C1101FD2F7F9}"/>
                    </a:ext>
                  </a:extLst>
                </p:cNvPr>
                <p:cNvSpPr/>
                <p:nvPr/>
              </p:nvSpPr>
              <p:spPr>
                <a:xfrm>
                  <a:off x="7313609" y="3125820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8C0EB3AD-B7DD-B1DB-9F17-71B7426C4EEE}"/>
                  </a:ext>
                </a:extLst>
              </p:cNvPr>
              <p:cNvGrpSpPr/>
              <p:nvPr/>
            </p:nvGrpSpPr>
            <p:grpSpPr>
              <a:xfrm rot="12011437">
                <a:off x="1776370" y="1816347"/>
                <a:ext cx="409793" cy="166170"/>
                <a:chOff x="7295195" y="3198078"/>
                <a:chExt cx="190671" cy="77109"/>
              </a:xfrm>
            </p:grpSpPr>
            <p:cxnSp>
              <p:nvCxnSpPr>
                <p:cNvPr id="203" name="Straight Arrow Connector 202">
                  <a:extLst>
                    <a:ext uri="{FF2B5EF4-FFF2-40B4-BE49-F238E27FC236}">
                      <a16:creationId xmlns:a16="http://schemas.microsoft.com/office/drawing/2014/main" id="{1DA5F855-DE27-9032-15D9-C83D247A65CB}"/>
                    </a:ext>
                  </a:extLst>
                </p:cNvPr>
                <p:cNvCxnSpPr/>
                <p:nvPr/>
              </p:nvCxnSpPr>
              <p:spPr>
                <a:xfrm rot="7800000" flipV="1">
                  <a:off x="7390531" y="3146548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3AF23529-0300-D5F2-F99A-217971CE3D42}"/>
                    </a:ext>
                  </a:extLst>
                </p:cNvPr>
                <p:cNvSpPr/>
                <p:nvPr/>
              </p:nvSpPr>
              <p:spPr>
                <a:xfrm>
                  <a:off x="7344722" y="3198078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B09F8D69-DABE-C840-D8B4-9483875C4A1A}"/>
                  </a:ext>
                </a:extLst>
              </p:cNvPr>
              <p:cNvGrpSpPr/>
              <p:nvPr/>
            </p:nvGrpSpPr>
            <p:grpSpPr>
              <a:xfrm rot="17903805">
                <a:off x="2085258" y="2275093"/>
                <a:ext cx="398808" cy="170747"/>
                <a:chOff x="7346266" y="3239264"/>
                <a:chExt cx="190671" cy="77109"/>
              </a:xfrm>
            </p:grpSpPr>
            <p:cxnSp>
              <p:nvCxnSpPr>
                <p:cNvPr id="201" name="Straight Arrow Connector 200">
                  <a:extLst>
                    <a:ext uri="{FF2B5EF4-FFF2-40B4-BE49-F238E27FC236}">
                      <a16:creationId xmlns:a16="http://schemas.microsoft.com/office/drawing/2014/main" id="{72984DD1-0D94-8BA9-81E8-2CE45CBE4805}"/>
                    </a:ext>
                  </a:extLst>
                </p:cNvPr>
                <p:cNvCxnSpPr/>
                <p:nvPr/>
              </p:nvCxnSpPr>
              <p:spPr>
                <a:xfrm rot="7800000" flipV="1">
                  <a:off x="7441602" y="3187733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082B4A84-D081-D67D-5F3D-1184E20F5BCF}"/>
                    </a:ext>
                  </a:extLst>
                </p:cNvPr>
                <p:cNvSpPr/>
                <p:nvPr/>
              </p:nvSpPr>
              <p:spPr>
                <a:xfrm>
                  <a:off x="7395793" y="3239264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E4CB482B-AE53-D412-933F-387BF6320E82}"/>
                  </a:ext>
                </a:extLst>
              </p:cNvPr>
              <p:cNvGrpSpPr/>
              <p:nvPr/>
            </p:nvGrpSpPr>
            <p:grpSpPr>
              <a:xfrm rot="11567319">
                <a:off x="2558046" y="2709252"/>
                <a:ext cx="409793" cy="166170"/>
                <a:chOff x="7214020" y="3136571"/>
                <a:chExt cx="190671" cy="77109"/>
              </a:xfrm>
            </p:grpSpPr>
            <p:cxnSp>
              <p:nvCxnSpPr>
                <p:cNvPr id="199" name="Straight Arrow Connector 198">
                  <a:extLst>
                    <a:ext uri="{FF2B5EF4-FFF2-40B4-BE49-F238E27FC236}">
                      <a16:creationId xmlns:a16="http://schemas.microsoft.com/office/drawing/2014/main" id="{3AA0CA50-387F-51EE-948C-FFE13C9E1801}"/>
                    </a:ext>
                  </a:extLst>
                </p:cNvPr>
                <p:cNvCxnSpPr/>
                <p:nvPr/>
              </p:nvCxnSpPr>
              <p:spPr>
                <a:xfrm rot="7800000" flipV="1">
                  <a:off x="7309356" y="3085041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E0093FDA-79F9-6622-D9E7-EA61280FB2CD}"/>
                    </a:ext>
                  </a:extLst>
                </p:cNvPr>
                <p:cNvSpPr/>
                <p:nvPr/>
              </p:nvSpPr>
              <p:spPr>
                <a:xfrm>
                  <a:off x="7263543" y="3136571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8EEDEB0-6EED-E840-C312-AF831E330C2C}"/>
                  </a:ext>
                </a:extLst>
              </p:cNvPr>
              <p:cNvGrpSpPr/>
              <p:nvPr/>
            </p:nvGrpSpPr>
            <p:grpSpPr>
              <a:xfrm rot="13597235">
                <a:off x="2229325" y="1692180"/>
                <a:ext cx="398808" cy="170747"/>
                <a:chOff x="7273899" y="3217278"/>
                <a:chExt cx="190671" cy="77109"/>
              </a:xfrm>
            </p:grpSpPr>
            <p:cxnSp>
              <p:nvCxnSpPr>
                <p:cNvPr id="197" name="Straight Arrow Connector 196">
                  <a:extLst>
                    <a:ext uri="{FF2B5EF4-FFF2-40B4-BE49-F238E27FC236}">
                      <a16:creationId xmlns:a16="http://schemas.microsoft.com/office/drawing/2014/main" id="{C20EC4A8-87B8-9776-D2B4-0CD0916BDF29}"/>
                    </a:ext>
                  </a:extLst>
                </p:cNvPr>
                <p:cNvCxnSpPr/>
                <p:nvPr/>
              </p:nvCxnSpPr>
              <p:spPr>
                <a:xfrm rot="7800000" flipV="1">
                  <a:off x="7369235" y="3165754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EBAD8E03-350B-F68F-6328-8CDF80173240}"/>
                    </a:ext>
                  </a:extLst>
                </p:cNvPr>
                <p:cNvSpPr/>
                <p:nvPr/>
              </p:nvSpPr>
              <p:spPr>
                <a:xfrm>
                  <a:off x="7323427" y="3217278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3E5B733-E32C-028D-3D14-19467B6C35AE}"/>
                  </a:ext>
                </a:extLst>
              </p:cNvPr>
              <p:cNvGrpSpPr/>
              <p:nvPr/>
            </p:nvGrpSpPr>
            <p:grpSpPr>
              <a:xfrm rot="16028071">
                <a:off x="2685882" y="2007382"/>
                <a:ext cx="398808" cy="170747"/>
                <a:chOff x="7284235" y="3261513"/>
                <a:chExt cx="190671" cy="77109"/>
              </a:xfrm>
            </p:grpSpPr>
            <p:cxnSp>
              <p:nvCxnSpPr>
                <p:cNvPr id="195" name="Straight Arrow Connector 194">
                  <a:extLst>
                    <a:ext uri="{FF2B5EF4-FFF2-40B4-BE49-F238E27FC236}">
                      <a16:creationId xmlns:a16="http://schemas.microsoft.com/office/drawing/2014/main" id="{76EC6C28-7DB7-4D42-160F-80B9CA546DF4}"/>
                    </a:ext>
                  </a:extLst>
                </p:cNvPr>
                <p:cNvCxnSpPr/>
                <p:nvPr/>
              </p:nvCxnSpPr>
              <p:spPr>
                <a:xfrm rot="7800000" flipV="1">
                  <a:off x="7379571" y="3209988"/>
                  <a:ext cx="0" cy="190671"/>
                </a:xfrm>
                <a:prstGeom prst="straightConnector1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8575" cmpd="sng">
                  <a:solidFill>
                    <a:schemeClr val="tx2">
                      <a:lumMod val="75000"/>
                    </a:schemeClr>
                  </a:solidFill>
                  <a:tailEnd type="triangle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2C32DB4D-3B62-532E-E3EE-1C7AFD678830}"/>
                    </a:ext>
                  </a:extLst>
                </p:cNvPr>
                <p:cNvSpPr/>
                <p:nvPr/>
              </p:nvSpPr>
              <p:spPr>
                <a:xfrm>
                  <a:off x="7333762" y="3261513"/>
                  <a:ext cx="79446" cy="77109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C00A19C-94CE-4501-A3A3-A3775B55CEF0}"/>
                </a:ext>
              </a:extLst>
            </p:cNvPr>
            <p:cNvGrpSpPr/>
            <p:nvPr/>
          </p:nvGrpSpPr>
          <p:grpSpPr>
            <a:xfrm rot="15117712">
              <a:off x="2102184" y="3042402"/>
              <a:ext cx="398808" cy="170747"/>
              <a:chOff x="7209056" y="3192466"/>
              <a:chExt cx="190671" cy="77109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4D9D809E-50F1-0855-0BBA-C8DE629A3500}"/>
                  </a:ext>
                </a:extLst>
              </p:cNvPr>
              <p:cNvCxnSpPr/>
              <p:nvPr/>
            </p:nvCxnSpPr>
            <p:spPr>
              <a:xfrm rot="7800000" flipV="1">
                <a:off x="7304392" y="3140936"/>
                <a:ext cx="0" cy="190671"/>
              </a:xfrm>
              <a:prstGeom prst="straightConnector1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 cmpd="sng">
                <a:solidFill>
                  <a:schemeClr val="tx2">
                    <a:lumMod val="75000"/>
                  </a:schemeClr>
                </a:solidFill>
                <a:tailEnd type="triangle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2AAB354-743D-7C68-42BC-9616DDCE204C}"/>
                  </a:ext>
                </a:extLst>
              </p:cNvPr>
              <p:cNvSpPr/>
              <p:nvPr/>
            </p:nvSpPr>
            <p:spPr>
              <a:xfrm>
                <a:off x="7258586" y="3192466"/>
                <a:ext cx="79446" cy="771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F7A16CB-FEDD-2293-7E0E-5D369DBDFC9E}"/>
              </a:ext>
            </a:extLst>
          </p:cNvPr>
          <p:cNvGrpSpPr/>
          <p:nvPr/>
        </p:nvGrpSpPr>
        <p:grpSpPr>
          <a:xfrm>
            <a:off x="1635125" y="4049244"/>
            <a:ext cx="3159125" cy="337689"/>
            <a:chOff x="1635125" y="4049244"/>
            <a:chExt cx="3159125" cy="337689"/>
          </a:xfrm>
        </p:grpSpPr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C69761D1-A760-75DE-FE65-DDBCEC588E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6275" y="4049244"/>
              <a:ext cx="0" cy="3376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B0CA6FEF-D0DC-7E94-A9CC-3E31D64B15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250" y="4049244"/>
              <a:ext cx="0" cy="3376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D9DC3DC-27E7-55A9-BCDE-5E95464686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5125" y="4049244"/>
              <a:ext cx="0" cy="3376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9610900-4DF1-FD13-48CE-BFE7CDAA5FCB}"/>
              </a:ext>
            </a:extLst>
          </p:cNvPr>
          <p:cNvGrpSpPr/>
          <p:nvPr/>
        </p:nvGrpSpPr>
        <p:grpSpPr>
          <a:xfrm flipV="1">
            <a:off x="1635125" y="4503151"/>
            <a:ext cx="3159125" cy="337689"/>
            <a:chOff x="1635125" y="4049244"/>
            <a:chExt cx="3159125" cy="337689"/>
          </a:xfrm>
        </p:grpSpPr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A37D9D57-C208-FF3B-A22E-D0BD47188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6275" y="4049244"/>
              <a:ext cx="0" cy="33768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E2DD43B4-DD41-A62D-BA4D-D77143702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250" y="4049244"/>
              <a:ext cx="0" cy="33768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B8FDAF5B-FBDD-42C0-D83B-1D922BEDF6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5125" y="4049244"/>
              <a:ext cx="0" cy="33768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96989FD-F7CC-447F-3E82-DC2C692B82E1}"/>
              </a:ext>
            </a:extLst>
          </p:cNvPr>
          <p:cNvGrpSpPr/>
          <p:nvPr/>
        </p:nvGrpSpPr>
        <p:grpSpPr>
          <a:xfrm>
            <a:off x="1309614" y="4177433"/>
            <a:ext cx="3388044" cy="223661"/>
            <a:chOff x="1309614" y="4177433"/>
            <a:chExt cx="3388044" cy="223661"/>
          </a:xfrm>
        </p:grpSpPr>
        <p:sp>
          <p:nvSpPr>
            <p:cNvPr id="244" name="Arc 243">
              <a:extLst>
                <a:ext uri="{FF2B5EF4-FFF2-40B4-BE49-F238E27FC236}">
                  <a16:creationId xmlns:a16="http://schemas.microsoft.com/office/drawing/2014/main" id="{20B5E8E2-75E5-5E3E-812E-1A976FAB92F6}"/>
                </a:ext>
              </a:extLst>
            </p:cNvPr>
            <p:cNvSpPr/>
            <p:nvPr/>
          </p:nvSpPr>
          <p:spPr>
            <a:xfrm rot="13528538">
              <a:off x="2914954" y="4184360"/>
              <a:ext cx="215433" cy="204076"/>
            </a:xfrm>
            <a:prstGeom prst="arc">
              <a:avLst>
                <a:gd name="adj1" fmla="val 15118175"/>
                <a:gd name="adj2" fmla="val 12546557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5" name="Arc 244">
              <a:extLst>
                <a:ext uri="{FF2B5EF4-FFF2-40B4-BE49-F238E27FC236}">
                  <a16:creationId xmlns:a16="http://schemas.microsoft.com/office/drawing/2014/main" id="{FC54A3EF-0785-7B39-CD66-D3207A16A560}"/>
                </a:ext>
              </a:extLst>
            </p:cNvPr>
            <p:cNvSpPr/>
            <p:nvPr/>
          </p:nvSpPr>
          <p:spPr>
            <a:xfrm rot="13528538">
              <a:off x="1303935" y="4183112"/>
              <a:ext cx="215433" cy="204076"/>
            </a:xfrm>
            <a:prstGeom prst="arc">
              <a:avLst>
                <a:gd name="adj1" fmla="val 15118175"/>
                <a:gd name="adj2" fmla="val 12546557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6" name="Arc 245">
              <a:extLst>
                <a:ext uri="{FF2B5EF4-FFF2-40B4-BE49-F238E27FC236}">
                  <a16:creationId xmlns:a16="http://schemas.microsoft.com/office/drawing/2014/main" id="{EA495812-A12D-316A-1EAE-5C9C047E972F}"/>
                </a:ext>
              </a:extLst>
            </p:cNvPr>
            <p:cNvSpPr/>
            <p:nvPr/>
          </p:nvSpPr>
          <p:spPr>
            <a:xfrm rot="13528538">
              <a:off x="4487903" y="4191340"/>
              <a:ext cx="215433" cy="204076"/>
            </a:xfrm>
            <a:prstGeom prst="arc">
              <a:avLst>
                <a:gd name="adj1" fmla="val 15118175"/>
                <a:gd name="adj2" fmla="val 12546557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5C3BC9D-BC74-F3D4-4D9F-4FB183F50747}"/>
              </a:ext>
            </a:extLst>
          </p:cNvPr>
          <p:cNvGrpSpPr/>
          <p:nvPr/>
        </p:nvGrpSpPr>
        <p:grpSpPr>
          <a:xfrm>
            <a:off x="2164758" y="3996502"/>
            <a:ext cx="2098228" cy="413944"/>
            <a:chOff x="2164758" y="3996502"/>
            <a:chExt cx="2098228" cy="413944"/>
          </a:xfrm>
        </p:grpSpPr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68632D63-A131-8809-A7FB-69C06288F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2454" y="4048231"/>
              <a:ext cx="570532" cy="300547"/>
            </a:xfrm>
            <a:prstGeom prst="straightConnector1">
              <a:avLst/>
            </a:prstGeom>
            <a:ln w="38100" cmpd="dbl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35F72B96-724A-9ECC-436C-E0D630DB4C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64758" y="4048231"/>
              <a:ext cx="570532" cy="300547"/>
            </a:xfrm>
            <a:prstGeom prst="straightConnector1">
              <a:avLst/>
            </a:prstGeom>
            <a:ln w="38100" cmpd="dbl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27EBC81F-4825-7499-E262-42794034E4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10411" y="3996502"/>
              <a:ext cx="5864" cy="413944"/>
            </a:xfrm>
            <a:prstGeom prst="straightConnector1">
              <a:avLst/>
            </a:prstGeom>
            <a:ln w="38100" cmpd="dbl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A1DA52A0-D182-B01A-7F19-A1837CE6D594}"/>
              </a:ext>
            </a:extLst>
          </p:cNvPr>
          <p:cNvGrpSpPr/>
          <p:nvPr/>
        </p:nvGrpSpPr>
        <p:grpSpPr>
          <a:xfrm flipV="1">
            <a:off x="2164758" y="4456548"/>
            <a:ext cx="2098228" cy="413944"/>
            <a:chOff x="2164758" y="3996502"/>
            <a:chExt cx="2098228" cy="413944"/>
          </a:xfrm>
        </p:grpSpPr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10206A0B-4C3A-BB63-C4AB-0C0C5FEE74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2454" y="4048231"/>
              <a:ext cx="570532" cy="300547"/>
            </a:xfrm>
            <a:prstGeom prst="straightConnector1">
              <a:avLst/>
            </a:prstGeom>
            <a:ln w="38100" cmpd="dbl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686BCF48-10F1-43FB-A8DF-F33E1A0255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64758" y="4048231"/>
              <a:ext cx="570532" cy="300547"/>
            </a:xfrm>
            <a:prstGeom prst="straightConnector1">
              <a:avLst/>
            </a:prstGeom>
            <a:ln w="38100" cmpd="dbl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33307F09-65C6-262A-CC78-1FA01F13FB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10411" y="3996502"/>
              <a:ext cx="5864" cy="413944"/>
            </a:xfrm>
            <a:prstGeom prst="straightConnector1">
              <a:avLst/>
            </a:prstGeom>
            <a:ln w="38100" cmpd="dbl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D9D6ADA0-1973-B416-ABB1-337EA04E1981}"/>
              </a:ext>
            </a:extLst>
          </p:cNvPr>
          <p:cNvGrpSpPr/>
          <p:nvPr/>
        </p:nvGrpSpPr>
        <p:grpSpPr>
          <a:xfrm>
            <a:off x="2280725" y="4185661"/>
            <a:ext cx="1875083" cy="251588"/>
            <a:chOff x="2280725" y="4185661"/>
            <a:chExt cx="1875083" cy="251588"/>
          </a:xfrm>
        </p:grpSpPr>
        <p:sp>
          <p:nvSpPr>
            <p:cNvPr id="262" name="Arc 261">
              <a:extLst>
                <a:ext uri="{FF2B5EF4-FFF2-40B4-BE49-F238E27FC236}">
                  <a16:creationId xmlns:a16="http://schemas.microsoft.com/office/drawing/2014/main" id="{9F7FE8DC-F317-9C2C-39CF-479155CD1495}"/>
                </a:ext>
              </a:extLst>
            </p:cNvPr>
            <p:cNvSpPr/>
            <p:nvPr/>
          </p:nvSpPr>
          <p:spPr>
            <a:xfrm rot="13528538">
              <a:off x="3296300" y="4191340"/>
              <a:ext cx="215433" cy="204076"/>
            </a:xfrm>
            <a:prstGeom prst="arc">
              <a:avLst>
                <a:gd name="adj1" fmla="val 15118175"/>
                <a:gd name="adj2" fmla="val 12546557"/>
              </a:avLst>
            </a:prstGeom>
            <a:ln w="28575" cmpd="dbl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CA0FDB21-4D7E-6BC6-69F1-B64D4A40CF7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449570" y="4264654"/>
              <a:ext cx="0" cy="337689"/>
            </a:xfrm>
            <a:prstGeom prst="straightConnector1">
              <a:avLst/>
            </a:prstGeom>
            <a:ln w="38100" cmpd="dbl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446D8CA9-A8A2-9513-A6B7-2F60CA916EB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986964" y="4268404"/>
              <a:ext cx="0" cy="337689"/>
            </a:xfrm>
            <a:prstGeom prst="straightConnector1">
              <a:avLst/>
            </a:prstGeom>
            <a:ln w="38100" cmpd="dbl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DE2CF125-2116-2BA2-BF28-A98D442E1487}"/>
              </a:ext>
            </a:extLst>
          </p:cNvPr>
          <p:cNvSpPr txBox="1"/>
          <p:nvPr/>
        </p:nvSpPr>
        <p:spPr>
          <a:xfrm>
            <a:off x="8230553" y="40333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Decay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D1D4DE7-A606-86C9-9E78-A6D82C5CDF6B}"/>
              </a:ext>
            </a:extLst>
          </p:cNvPr>
          <p:cNvSpPr txBox="1"/>
          <p:nvPr/>
        </p:nvSpPr>
        <p:spPr>
          <a:xfrm>
            <a:off x="9405870" y="403330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Dephasing</a:t>
            </a:r>
            <a:endParaRPr lang="en-IN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9004EB34-4DEE-EC1A-32E5-CEB2387A4D28}"/>
              </a:ext>
            </a:extLst>
          </p:cNvPr>
          <p:cNvSpPr txBox="1"/>
          <p:nvPr/>
        </p:nvSpPr>
        <p:spPr>
          <a:xfrm>
            <a:off x="10952622" y="4038021"/>
            <a:ext cx="105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Pumping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5D588D21-4767-224E-31A8-6E8226970398}"/>
              </a:ext>
            </a:extLst>
          </p:cNvPr>
          <p:cNvSpPr txBox="1"/>
          <p:nvPr/>
        </p:nvSpPr>
        <p:spPr>
          <a:xfrm>
            <a:off x="6667500" y="4480002"/>
            <a:ext cx="79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Local:</a:t>
            </a:r>
            <a:endParaRPr lang="en-IN" dirty="0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5F9EBA2-5C06-EF1C-9875-A621B9FB80F3}"/>
              </a:ext>
            </a:extLst>
          </p:cNvPr>
          <p:cNvSpPr txBox="1"/>
          <p:nvPr/>
        </p:nvSpPr>
        <p:spPr>
          <a:xfrm>
            <a:off x="8230553" y="449042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Decay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60C0B7CA-87A6-006D-4926-04BB46A0CB3F}"/>
              </a:ext>
            </a:extLst>
          </p:cNvPr>
          <p:cNvSpPr txBox="1"/>
          <p:nvPr/>
        </p:nvSpPr>
        <p:spPr>
          <a:xfrm>
            <a:off x="9405870" y="4490427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Dephasing</a:t>
            </a:r>
            <a:endParaRPr lang="en-IN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5F0D720E-0FDB-B201-65CA-0F95302639DD}"/>
              </a:ext>
            </a:extLst>
          </p:cNvPr>
          <p:cNvSpPr txBox="1"/>
          <p:nvPr/>
        </p:nvSpPr>
        <p:spPr>
          <a:xfrm>
            <a:off x="10952622" y="4495148"/>
            <a:ext cx="105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Pumping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5677DB3-3428-C889-71B7-02A16793D8E3}"/>
              </a:ext>
            </a:extLst>
          </p:cNvPr>
          <p:cNvSpPr txBox="1"/>
          <p:nvPr/>
        </p:nvSpPr>
        <p:spPr>
          <a:xfrm>
            <a:off x="6667500" y="496200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Spin Loss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0D24FA1-DA75-5F39-26FA-B6C26D9D00C0}"/>
              </a:ext>
            </a:extLst>
          </p:cNvPr>
          <p:cNvGrpSpPr/>
          <p:nvPr/>
        </p:nvGrpSpPr>
        <p:grpSpPr>
          <a:xfrm>
            <a:off x="2798137" y="4224412"/>
            <a:ext cx="786112" cy="407381"/>
            <a:chOff x="2798137" y="4224412"/>
            <a:chExt cx="786112" cy="407381"/>
          </a:xfrm>
        </p:grpSpPr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E8390786-6F23-7BBC-0C6E-92A0C64A34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98137" y="4235169"/>
              <a:ext cx="95325" cy="187599"/>
            </a:xfrm>
            <a:prstGeom prst="straightConnector1">
              <a:avLst/>
            </a:prstGeom>
            <a:ln w="25400" cmpd="sng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3D4A6FCE-4890-C70A-DDF6-18EDFD3469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3941" y="4444194"/>
              <a:ext cx="95325" cy="187599"/>
            </a:xfrm>
            <a:prstGeom prst="straightConnector1">
              <a:avLst/>
            </a:prstGeom>
            <a:ln w="25400" cmpd="sng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900FCD4A-6D72-DB26-F8C0-876B3EE3C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120" y="4224412"/>
              <a:ext cx="95325" cy="187599"/>
            </a:xfrm>
            <a:prstGeom prst="straightConnector1">
              <a:avLst/>
            </a:prstGeom>
            <a:ln w="25400" cmpd="sng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890C5012-C111-1B2E-9C72-3DCD81C9F5A1}"/>
                </a:ext>
              </a:extLst>
            </p:cNvPr>
            <p:cNvCxnSpPr>
              <a:cxnSpLocks/>
            </p:cNvCxnSpPr>
            <p:nvPr/>
          </p:nvCxnSpPr>
          <p:spPr>
            <a:xfrm>
              <a:off x="3488924" y="4433437"/>
              <a:ext cx="95325" cy="187599"/>
            </a:xfrm>
            <a:prstGeom prst="straightConnector1">
              <a:avLst/>
            </a:prstGeom>
            <a:ln w="25400" cmpd="sng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680C9BC-0C37-892D-3958-3B70A2102051}"/>
                  </a:ext>
                </a:extLst>
              </p:cNvPr>
              <p:cNvSpPr txBox="1"/>
              <p:nvPr/>
            </p:nvSpPr>
            <p:spPr>
              <a:xfrm>
                <a:off x="5117136" y="1753456"/>
                <a:ext cx="2587247" cy="692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 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680C9BC-0C37-892D-3958-3B70A2102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136" y="1753456"/>
                <a:ext cx="2587247" cy="692818"/>
              </a:xfrm>
              <a:prstGeom prst="rect">
                <a:avLst/>
              </a:prstGeom>
              <a:blipFill>
                <a:blip r:embed="rId10"/>
                <a:stretch>
                  <a:fillRect t="-2655" b="-70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437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3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AFB-D644-130B-8C38-F0D5909F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Correcting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C8B67E-1F9E-1164-2B8F-E09A11B4ED41}"/>
                  </a:ext>
                </a:extLst>
              </p:cNvPr>
              <p:cNvSpPr txBox="1"/>
              <p:nvPr/>
            </p:nvSpPr>
            <p:spPr>
              <a:xfrm>
                <a:off x="1114510" y="2151226"/>
                <a:ext cx="2229777" cy="316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|1⟩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C8B67E-1F9E-1164-2B8F-E09A11B4E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10" y="2151226"/>
                <a:ext cx="2229777" cy="316305"/>
              </a:xfrm>
              <a:prstGeom prst="rect">
                <a:avLst/>
              </a:prstGeom>
              <a:blipFill>
                <a:blip r:embed="rId3"/>
                <a:stretch>
                  <a:fillRect r="-3390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46DE46B-A43F-339E-D338-2C344342ECC3}"/>
              </a:ext>
            </a:extLst>
          </p:cNvPr>
          <p:cNvGrpSpPr/>
          <p:nvPr/>
        </p:nvGrpSpPr>
        <p:grpSpPr>
          <a:xfrm>
            <a:off x="7877995" y="992555"/>
            <a:ext cx="3548702" cy="1183647"/>
            <a:chOff x="8139259" y="992555"/>
            <a:chExt cx="3548702" cy="11836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EAD36B-3AD0-A113-4C3B-883A09937A73}"/>
                </a:ext>
              </a:extLst>
            </p:cNvPr>
            <p:cNvSpPr txBox="1"/>
            <p:nvPr/>
          </p:nvSpPr>
          <p:spPr>
            <a:xfrm>
              <a:off x="8139259" y="992555"/>
              <a:ext cx="2870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</a:rPr>
                <a:t>Knill</a:t>
              </a:r>
              <a:r>
                <a:rPr lang="en-US" dirty="0">
                  <a:solidFill>
                    <a:srgbClr val="C00000"/>
                  </a:solidFill>
                </a:rPr>
                <a:t>-Laflamme conditions</a:t>
              </a:r>
              <a:r>
                <a:rPr lang="en-US" dirty="0"/>
                <a:t>: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54BE2E-4BCD-7341-FF76-AEC0599EF4E7}"/>
                </a:ext>
              </a:extLst>
            </p:cNvPr>
            <p:cNvSpPr txBox="1"/>
            <p:nvPr/>
          </p:nvSpPr>
          <p:spPr>
            <a:xfrm>
              <a:off x="8155922" y="1529871"/>
              <a:ext cx="35320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/>
                <a:t>Errors map encoded  states to orthogonal subspaces.</a:t>
              </a:r>
            </a:p>
          </p:txBody>
        </p:sp>
      </p:grpSp>
      <p:pic>
        <p:nvPicPr>
          <p:cNvPr id="27" name="Picture 26" descr="A diagram of a cube and a cube&#10;&#10;Description automatically generated">
            <a:extLst>
              <a:ext uri="{FF2B5EF4-FFF2-40B4-BE49-F238E27FC236}">
                <a16:creationId xmlns:a16="http://schemas.microsoft.com/office/drawing/2014/main" id="{BAE42BDD-24B3-BFA4-88CA-23765BE3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19" y="3581303"/>
            <a:ext cx="4393361" cy="1976106"/>
          </a:xfrm>
          <a:prstGeom prst="rect">
            <a:avLst/>
          </a:prstGeom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EE96FCC-3084-5C90-A6B2-C5D14208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7</a:t>
            </a:fld>
            <a:endParaRPr lang="en-IN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EC7D08-CDE6-4FC5-B180-7C2107F5B305}"/>
              </a:ext>
            </a:extLst>
          </p:cNvPr>
          <p:cNvSpPr txBox="1"/>
          <p:nvPr/>
        </p:nvSpPr>
        <p:spPr>
          <a:xfrm>
            <a:off x="393286" y="6009468"/>
            <a:ext cx="7356501" cy="1030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M. A. Nielsen</a:t>
            </a:r>
            <a:r>
              <a:rPr lang="en-IN" sz="14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IN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I. L. Chuang, </a:t>
            </a:r>
            <a:r>
              <a:rPr lang="en-IN" sz="1400" b="0" i="1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Quantum Computation and Quantum Information, </a:t>
            </a:r>
            <a:r>
              <a:rPr lang="en-IN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2010.</a:t>
            </a:r>
          </a:p>
          <a:p>
            <a:pPr>
              <a:lnSpc>
                <a:spcPct val="150000"/>
              </a:lnSpc>
            </a:pPr>
            <a:r>
              <a:rPr lang="en-IN" sz="1400" b="1" dirty="0">
                <a:solidFill>
                  <a:schemeClr val="accent4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H. Sharma</a:t>
            </a:r>
            <a:r>
              <a:rPr lang="en-IN" sz="1400" dirty="0">
                <a:solidFill>
                  <a:schemeClr val="accent4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H. S. Dhar, and H.-K. Lau. </a:t>
            </a:r>
            <a:r>
              <a:rPr lang="en-IN" sz="1400" i="1" dirty="0">
                <a:solidFill>
                  <a:schemeClr val="accent4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arXiv:2408.11628</a:t>
            </a:r>
            <a:r>
              <a:rPr lang="en-IN" sz="1400" dirty="0">
                <a:solidFill>
                  <a:schemeClr val="accent4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(2024).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DA780-259A-F00F-F428-818841CC9B70}"/>
              </a:ext>
            </a:extLst>
          </p:cNvPr>
          <p:cNvGrpSpPr/>
          <p:nvPr/>
        </p:nvGrpSpPr>
        <p:grpSpPr>
          <a:xfrm>
            <a:off x="1790819" y="2871306"/>
            <a:ext cx="864958" cy="1041471"/>
            <a:chOff x="498181" y="3277342"/>
            <a:chExt cx="864958" cy="1041471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4C3A24-6560-8696-DF9F-34DC38C5613B}"/>
                </a:ext>
              </a:extLst>
            </p:cNvPr>
            <p:cNvCxnSpPr>
              <a:cxnSpLocks/>
            </p:cNvCxnSpPr>
            <p:nvPr/>
          </p:nvCxnSpPr>
          <p:spPr>
            <a:xfrm>
              <a:off x="498181" y="4177541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5BD0FA2-4023-2431-6B4B-04CD89BD6B80}"/>
                </a:ext>
              </a:extLst>
            </p:cNvPr>
            <p:cNvCxnSpPr>
              <a:cxnSpLocks/>
            </p:cNvCxnSpPr>
            <p:nvPr/>
          </p:nvCxnSpPr>
          <p:spPr>
            <a:xfrm>
              <a:off x="498181" y="3424604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FEE6FCE1-0929-BC1C-E6A4-57C988FEF477}"/>
                    </a:ext>
                  </a:extLst>
                </p:cNvPr>
                <p:cNvSpPr/>
                <p:nvPr/>
              </p:nvSpPr>
              <p:spPr>
                <a:xfrm>
                  <a:off x="779869" y="4010690"/>
                  <a:ext cx="301582" cy="30812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1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CA6EDF6A-645C-FDC9-4B0C-1E39526515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69" y="4010690"/>
                  <a:ext cx="301582" cy="308123"/>
                </a:xfrm>
                <a:prstGeom prst="ellipse">
                  <a:avLst/>
                </a:prstGeom>
                <a:blipFill>
                  <a:blip r:embed="rId18"/>
                  <a:stretch>
                    <a:fillRect l="-12000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B06BEE7-306C-FEF9-2818-7E4F0DBBDC50}"/>
                    </a:ext>
                  </a:extLst>
                </p:cNvPr>
                <p:cNvSpPr/>
                <p:nvPr/>
              </p:nvSpPr>
              <p:spPr>
                <a:xfrm>
                  <a:off x="767856" y="3277342"/>
                  <a:ext cx="301582" cy="30812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1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B784585D-6E0E-E29E-59E0-093DA64923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856" y="3277342"/>
                  <a:ext cx="301582" cy="308123"/>
                </a:xfrm>
                <a:prstGeom prst="ellipse">
                  <a:avLst/>
                </a:prstGeom>
                <a:blipFill>
                  <a:blip r:embed="rId19"/>
                  <a:stretch>
                    <a:fillRect l="-8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F87B23-9E94-D086-A4C0-ECE8AADF604B}"/>
              </a:ext>
            </a:extLst>
          </p:cNvPr>
          <p:cNvGrpSpPr/>
          <p:nvPr/>
        </p:nvGrpSpPr>
        <p:grpSpPr>
          <a:xfrm>
            <a:off x="4737654" y="2065912"/>
            <a:ext cx="864958" cy="3605396"/>
            <a:chOff x="4737654" y="2065912"/>
            <a:chExt cx="864958" cy="360539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83D7E2A-1D44-2A30-DC0B-A9C829C46795}"/>
                </a:ext>
              </a:extLst>
            </p:cNvPr>
            <p:cNvCxnSpPr>
              <a:cxnSpLocks/>
            </p:cNvCxnSpPr>
            <p:nvPr/>
          </p:nvCxnSpPr>
          <p:spPr>
            <a:xfrm>
              <a:off x="4737654" y="4512962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8624DDC-9EAF-9902-898D-F9F8639BBA15}"/>
                </a:ext>
              </a:extLst>
            </p:cNvPr>
            <p:cNvCxnSpPr>
              <a:cxnSpLocks/>
            </p:cNvCxnSpPr>
            <p:nvPr/>
          </p:nvCxnSpPr>
          <p:spPr>
            <a:xfrm>
              <a:off x="4737654" y="3750574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EFD0245-895E-78E5-5772-63BACAE0F8DF}"/>
                </a:ext>
              </a:extLst>
            </p:cNvPr>
            <p:cNvCxnSpPr>
              <a:cxnSpLocks/>
            </p:cNvCxnSpPr>
            <p:nvPr/>
          </p:nvCxnSpPr>
          <p:spPr>
            <a:xfrm>
              <a:off x="4737654" y="2972435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4967540-ED99-B99D-D5E7-87739CFEFD02}"/>
                </a:ext>
              </a:extLst>
            </p:cNvPr>
            <p:cNvCxnSpPr>
              <a:cxnSpLocks/>
            </p:cNvCxnSpPr>
            <p:nvPr/>
          </p:nvCxnSpPr>
          <p:spPr>
            <a:xfrm>
              <a:off x="4737654" y="2219498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CB65F2F-B068-47D5-B51E-789CBDB77211}"/>
                    </a:ext>
                  </a:extLst>
                </p:cNvPr>
                <p:cNvSpPr/>
                <p:nvPr/>
              </p:nvSpPr>
              <p:spPr>
                <a:xfrm>
                  <a:off x="4983319" y="3587514"/>
                  <a:ext cx="301582" cy="30812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CB65F2F-B068-47D5-B51E-789CBDB772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319" y="3587514"/>
                  <a:ext cx="301582" cy="308123"/>
                </a:xfrm>
                <a:prstGeom prst="ellipse">
                  <a:avLst/>
                </a:prstGeom>
                <a:blipFill>
                  <a:blip r:embed="rId20"/>
                  <a:stretch>
                    <a:fillRect l="-20000" r="-24000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413401EB-7374-AE61-6625-05FEF9E1E9F8}"/>
                    </a:ext>
                  </a:extLst>
                </p:cNvPr>
                <p:cNvSpPr/>
                <p:nvPr/>
              </p:nvSpPr>
              <p:spPr>
                <a:xfrm>
                  <a:off x="4983319" y="4351017"/>
                  <a:ext cx="301582" cy="30812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413401EB-7374-AE61-6625-05FEF9E1E9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319" y="4351017"/>
                  <a:ext cx="301582" cy="308123"/>
                </a:xfrm>
                <a:prstGeom prst="ellipse">
                  <a:avLst/>
                </a:prstGeom>
                <a:blipFill>
                  <a:blip r:embed="rId21"/>
                  <a:stretch>
                    <a:fillRect l="-20000" r="-24000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FA14D866-6B9E-1841-6A2C-0CB15D1495BD}"/>
                    </a:ext>
                  </a:extLst>
                </p:cNvPr>
                <p:cNvSpPr/>
                <p:nvPr/>
              </p:nvSpPr>
              <p:spPr>
                <a:xfrm>
                  <a:off x="4983319" y="2820356"/>
                  <a:ext cx="301582" cy="30812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FA14D866-6B9E-1841-6A2C-0CB15D1495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319" y="2820356"/>
                  <a:ext cx="301582" cy="308123"/>
                </a:xfrm>
                <a:prstGeom prst="ellipse">
                  <a:avLst/>
                </a:prstGeom>
                <a:blipFill>
                  <a:blip r:embed="rId22"/>
                  <a:stretch>
                    <a:fillRect l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9AEB9514-61F2-1A02-AF5E-D380FC12DF56}"/>
                    </a:ext>
                  </a:extLst>
                </p:cNvPr>
                <p:cNvSpPr/>
                <p:nvPr/>
              </p:nvSpPr>
              <p:spPr>
                <a:xfrm>
                  <a:off x="4983319" y="2065912"/>
                  <a:ext cx="301582" cy="30812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9AEB9514-61F2-1A02-AF5E-D380FC12DF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319" y="2065912"/>
                  <a:ext cx="301582" cy="308123"/>
                </a:xfrm>
                <a:prstGeom prst="ellipse">
                  <a:avLst/>
                </a:prstGeom>
                <a:blipFill>
                  <a:blip r:embed="rId23"/>
                  <a:stretch>
                    <a:fillRect l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E6042CB-8EA6-F741-24E2-50AC97CF9708}"/>
                </a:ext>
              </a:extLst>
            </p:cNvPr>
            <p:cNvSpPr txBox="1"/>
            <p:nvPr/>
          </p:nvSpPr>
          <p:spPr>
            <a:xfrm>
              <a:off x="5005019" y="5363531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C251D7-85AA-0927-F913-5EDAF332BCC5}"/>
              </a:ext>
            </a:extLst>
          </p:cNvPr>
          <p:cNvGrpSpPr/>
          <p:nvPr/>
        </p:nvGrpSpPr>
        <p:grpSpPr>
          <a:xfrm>
            <a:off x="4708025" y="1186692"/>
            <a:ext cx="872451" cy="4202637"/>
            <a:chOff x="4732751" y="1186692"/>
            <a:chExt cx="872451" cy="42026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CE71C70-D9AF-7287-1B36-61A644C63C78}"/>
                </a:ext>
              </a:extLst>
            </p:cNvPr>
            <p:cNvGrpSpPr/>
            <p:nvPr/>
          </p:nvGrpSpPr>
          <p:grpSpPr>
            <a:xfrm>
              <a:off x="4737656" y="2467761"/>
              <a:ext cx="864957" cy="1781595"/>
              <a:chOff x="4737656" y="2467761"/>
              <a:chExt cx="864957" cy="1781595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69CAAE4C-7231-D114-D479-04D009A278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656" y="2467761"/>
                <a:ext cx="864957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219FB7B-E88B-F658-804A-4257B50145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656" y="2727107"/>
                <a:ext cx="864957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7733CFD-4E0B-304C-7355-F4771A8D3F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656" y="3223247"/>
                <a:ext cx="864957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A7E2A44-F856-E249-285D-5B0513F3F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656" y="3493870"/>
                <a:ext cx="864957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9F61617-6F3A-9E73-97A9-A1B10CF19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656" y="4001286"/>
                <a:ext cx="864957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4474660-77CE-664C-1A0B-3ED1218B2D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656" y="4249356"/>
                <a:ext cx="864957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DFBAE9B-3686-8656-3EE7-86342A48CC7D}"/>
                </a:ext>
              </a:extLst>
            </p:cNvPr>
            <p:cNvCxnSpPr>
              <a:cxnSpLocks/>
            </p:cNvCxnSpPr>
            <p:nvPr/>
          </p:nvCxnSpPr>
          <p:spPr>
            <a:xfrm>
              <a:off x="4737646" y="4753189"/>
              <a:ext cx="86495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F79B68-80F3-1944-0AE5-3B979ECFB06E}"/>
                </a:ext>
              </a:extLst>
            </p:cNvPr>
            <p:cNvCxnSpPr>
              <a:cxnSpLocks/>
            </p:cNvCxnSpPr>
            <p:nvPr/>
          </p:nvCxnSpPr>
          <p:spPr>
            <a:xfrm>
              <a:off x="4737637" y="1977148"/>
              <a:ext cx="86496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538F549-BCFA-D0A7-2B8A-8DB88B60954F}"/>
                </a:ext>
              </a:extLst>
            </p:cNvPr>
            <p:cNvSpPr txBox="1"/>
            <p:nvPr/>
          </p:nvSpPr>
          <p:spPr>
            <a:xfrm>
              <a:off x="5083615" y="4958698"/>
              <a:ext cx="221535" cy="430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99" b="1" dirty="0"/>
                <a:t>.</a:t>
              </a:r>
            </a:p>
            <a:p>
              <a:pPr algn="ctr"/>
              <a:r>
                <a:rPr lang="en-US" sz="1099" b="1" dirty="0"/>
                <a:t>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1506C06-6A5D-C1FF-1BAC-F663D4D1BC49}"/>
                </a:ext>
              </a:extLst>
            </p:cNvPr>
            <p:cNvSpPr txBox="1"/>
            <p:nvPr/>
          </p:nvSpPr>
          <p:spPr>
            <a:xfrm>
              <a:off x="5071409" y="1186692"/>
              <a:ext cx="221535" cy="430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99" b="1" dirty="0"/>
                <a:t>.</a:t>
              </a:r>
            </a:p>
            <a:p>
              <a:pPr algn="ctr"/>
              <a:r>
                <a:rPr lang="en-US" sz="1099" b="1" dirty="0"/>
                <a:t>.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620D402-ACC9-9EB3-DCC7-BC2235C637C7}"/>
                </a:ext>
              </a:extLst>
            </p:cNvPr>
            <p:cNvCxnSpPr>
              <a:cxnSpLocks/>
            </p:cNvCxnSpPr>
            <p:nvPr/>
          </p:nvCxnSpPr>
          <p:spPr>
            <a:xfrm>
              <a:off x="4732751" y="5002585"/>
              <a:ext cx="86495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7ED455A-0815-EEF4-5232-5613DEADAD96}"/>
                </a:ext>
              </a:extLst>
            </p:cNvPr>
            <p:cNvCxnSpPr>
              <a:cxnSpLocks/>
            </p:cNvCxnSpPr>
            <p:nvPr/>
          </p:nvCxnSpPr>
          <p:spPr>
            <a:xfrm>
              <a:off x="4740245" y="1716989"/>
              <a:ext cx="86495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CC8AE34-2CAB-02A1-BAD6-34860181DD9C}"/>
              </a:ext>
            </a:extLst>
          </p:cNvPr>
          <p:cNvGrpSpPr/>
          <p:nvPr/>
        </p:nvGrpSpPr>
        <p:grpSpPr>
          <a:xfrm>
            <a:off x="3052118" y="2974189"/>
            <a:ext cx="1636777" cy="2010538"/>
            <a:chOff x="3052118" y="2974189"/>
            <a:chExt cx="1636777" cy="2010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67289A5-443A-0899-E2D4-91C69973CBD0}"/>
                    </a:ext>
                  </a:extLst>
                </p:cNvPr>
                <p:cNvSpPr txBox="1"/>
                <p:nvPr/>
              </p:nvSpPr>
              <p:spPr>
                <a:xfrm>
                  <a:off x="3052118" y="4074028"/>
                  <a:ext cx="1260025" cy="910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67289A5-443A-0899-E2D4-91C69973CB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2118" y="4074028"/>
                  <a:ext cx="1260025" cy="91069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361D4E3-AC51-D42C-05DC-31E911B77677}"/>
                </a:ext>
              </a:extLst>
            </p:cNvPr>
            <p:cNvCxnSpPr>
              <a:endCxn id="82" idx="0"/>
            </p:cNvCxnSpPr>
            <p:nvPr/>
          </p:nvCxnSpPr>
          <p:spPr>
            <a:xfrm flipH="1">
              <a:off x="3682131" y="2974189"/>
              <a:ext cx="1006764" cy="10998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E00C1C9-B07C-539A-1DA8-9F368EA25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1363" y="3411927"/>
              <a:ext cx="360169" cy="3296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B062775-FDD0-CEDA-9C28-1517C3A8F72C}"/>
              </a:ext>
            </a:extLst>
          </p:cNvPr>
          <p:cNvGrpSpPr/>
          <p:nvPr/>
        </p:nvGrpSpPr>
        <p:grpSpPr>
          <a:xfrm>
            <a:off x="5605202" y="2219498"/>
            <a:ext cx="1614199" cy="2765229"/>
            <a:chOff x="5605202" y="2219498"/>
            <a:chExt cx="1614199" cy="2765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4F687DF-3C83-1F3C-A158-5D3562E8B21E}"/>
                    </a:ext>
                  </a:extLst>
                </p:cNvPr>
                <p:cNvSpPr txBox="1"/>
                <p:nvPr/>
              </p:nvSpPr>
              <p:spPr>
                <a:xfrm>
                  <a:off x="5959376" y="4074028"/>
                  <a:ext cx="1260025" cy="910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4F687DF-3C83-1F3C-A158-5D3562E8B2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376" y="4074028"/>
                  <a:ext cx="1260025" cy="91069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AFB4780-7C5D-7D6D-8746-45F9E347B74D}"/>
                </a:ext>
              </a:extLst>
            </p:cNvPr>
            <p:cNvCxnSpPr>
              <a:endCxn id="36" idx="0"/>
            </p:cNvCxnSpPr>
            <p:nvPr/>
          </p:nvCxnSpPr>
          <p:spPr>
            <a:xfrm>
              <a:off x="5605202" y="2219498"/>
              <a:ext cx="984187" cy="18545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1ED20AA-F2F8-B944-F23E-5CAC4E1945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5202" y="3411927"/>
              <a:ext cx="636164" cy="1101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E0E57B2-47E7-6EF9-A1AD-73E54D2418FD}"/>
              </a:ext>
            </a:extLst>
          </p:cNvPr>
          <p:cNvCxnSpPr/>
          <p:nvPr/>
        </p:nvCxnSpPr>
        <p:spPr>
          <a:xfrm>
            <a:off x="3225738" y="3429000"/>
            <a:ext cx="630013" cy="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309334D9-865C-8E0E-5BF2-2E239006D1AA}"/>
              </a:ext>
            </a:extLst>
          </p:cNvPr>
          <p:cNvSpPr txBox="1"/>
          <p:nvPr/>
        </p:nvSpPr>
        <p:spPr>
          <a:xfrm>
            <a:off x="3081240" y="3057062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8753C0-CC17-5FA7-35BC-86E0E56CC697}"/>
                  </a:ext>
                </a:extLst>
              </p:cNvPr>
              <p:cNvSpPr txBox="1"/>
              <p:nvPr/>
            </p:nvSpPr>
            <p:spPr>
              <a:xfrm>
                <a:off x="5992901" y="2061917"/>
                <a:ext cx="8849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8753C0-CC17-5FA7-35BC-86E0E56C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01" y="2061917"/>
                <a:ext cx="884986" cy="307777"/>
              </a:xfrm>
              <a:prstGeom prst="rect">
                <a:avLst/>
              </a:prstGeom>
              <a:blipFill>
                <a:blip r:embed="rId2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973A1FF-44B2-1AF9-5A2A-0066C2CCABD8}"/>
              </a:ext>
            </a:extLst>
          </p:cNvPr>
          <p:cNvSpPr txBox="1"/>
          <p:nvPr/>
        </p:nvSpPr>
        <p:spPr>
          <a:xfrm>
            <a:off x="7906144" y="2188658"/>
            <a:ext cx="3910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Both logical qubits have same decoherence rates for any given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  <p:bldP spid="98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AFB-D644-130B-8C38-F0D5909F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QEC Protocol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FC542E5-A7C8-1451-D1D2-8609CF8BDEE3}"/>
              </a:ext>
            </a:extLst>
          </p:cNvPr>
          <p:cNvGrpSpPr/>
          <p:nvPr/>
        </p:nvGrpSpPr>
        <p:grpSpPr>
          <a:xfrm>
            <a:off x="3256710" y="1599130"/>
            <a:ext cx="872451" cy="4484616"/>
            <a:chOff x="10189938" y="3159672"/>
            <a:chExt cx="872451" cy="448461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53C419F-1DFE-3561-EADF-F19BCECA0B29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841" y="6485942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2FD1D6-1618-3192-5D7D-2B986978492B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841" y="5723554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91BAB6-E888-E97A-D0FB-0178F8C15EEA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841" y="4945415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9D519CE-18BF-5A85-1689-0206A0DA28D8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841" y="4192478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ABDFC2E-60DA-8165-B2EF-CC0145D014C0}"/>
                    </a:ext>
                  </a:extLst>
                </p:cNvPr>
                <p:cNvSpPr/>
                <p:nvPr/>
              </p:nvSpPr>
              <p:spPr>
                <a:xfrm>
                  <a:off x="10440506" y="5560494"/>
                  <a:ext cx="301582" cy="30812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ABDFC2E-60DA-8165-B2EF-CC0145D014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506" y="5560494"/>
                  <a:ext cx="301582" cy="308123"/>
                </a:xfrm>
                <a:prstGeom prst="ellipse">
                  <a:avLst/>
                </a:prstGeom>
                <a:blipFill>
                  <a:blip r:embed="rId4"/>
                  <a:stretch>
                    <a:fillRect l="-20833" r="-291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3F5B51F6-3E46-3E64-4497-09520BDDE0B5}"/>
                    </a:ext>
                  </a:extLst>
                </p:cNvPr>
                <p:cNvSpPr/>
                <p:nvPr/>
              </p:nvSpPr>
              <p:spPr>
                <a:xfrm>
                  <a:off x="10440506" y="6323997"/>
                  <a:ext cx="301582" cy="30812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3F5B51F6-3E46-3E64-4497-09520BDDE0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506" y="6323997"/>
                  <a:ext cx="301582" cy="308123"/>
                </a:xfrm>
                <a:prstGeom prst="ellipse">
                  <a:avLst/>
                </a:prstGeom>
                <a:blipFill>
                  <a:blip r:embed="rId5"/>
                  <a:stretch>
                    <a:fillRect l="-20833" r="-291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FC584B65-761A-59A1-4616-4A140611D66A}"/>
                    </a:ext>
                  </a:extLst>
                </p:cNvPr>
                <p:cNvSpPr/>
                <p:nvPr/>
              </p:nvSpPr>
              <p:spPr>
                <a:xfrm>
                  <a:off x="10440506" y="4793336"/>
                  <a:ext cx="301582" cy="30812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FC584B65-761A-59A1-4616-4A140611D6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506" y="4793336"/>
                  <a:ext cx="301582" cy="308123"/>
                </a:xfrm>
                <a:prstGeom prst="ellipse">
                  <a:avLst/>
                </a:prstGeom>
                <a:blipFill>
                  <a:blip r:embed="rId6"/>
                  <a:stretch>
                    <a:fillRect l="-41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4C37E10E-5643-6655-A157-2C0C84DD467D}"/>
                    </a:ext>
                  </a:extLst>
                </p:cNvPr>
                <p:cNvSpPr/>
                <p:nvPr/>
              </p:nvSpPr>
              <p:spPr>
                <a:xfrm>
                  <a:off x="10440506" y="4038892"/>
                  <a:ext cx="301582" cy="30812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4C37E10E-5643-6655-A157-2C0C84DD46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506" y="4038892"/>
                  <a:ext cx="301582" cy="308123"/>
                </a:xfrm>
                <a:prstGeom prst="ellipse">
                  <a:avLst/>
                </a:prstGeom>
                <a:blipFill>
                  <a:blip r:embed="rId7"/>
                  <a:stretch>
                    <a:fillRect l="-41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215EFCC-CBD2-B380-43CD-4A4558D5EA65}"/>
                </a:ext>
              </a:extLst>
            </p:cNvPr>
            <p:cNvGrpSpPr/>
            <p:nvPr/>
          </p:nvGrpSpPr>
          <p:grpSpPr>
            <a:xfrm>
              <a:off x="10194824" y="3950128"/>
              <a:ext cx="864976" cy="2776041"/>
              <a:chOff x="2103049" y="2925301"/>
              <a:chExt cx="1032520" cy="3243432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A991B26-5A51-1E1E-BDF7-D1F097056184}"/>
                  </a:ext>
                </a:extLst>
              </p:cNvPr>
              <p:cNvGrpSpPr/>
              <p:nvPr/>
            </p:nvGrpSpPr>
            <p:grpSpPr>
              <a:xfrm>
                <a:off x="2103072" y="3498516"/>
                <a:ext cx="1032497" cy="2081555"/>
                <a:chOff x="475632" y="5019675"/>
                <a:chExt cx="360000" cy="501650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E9AF250C-3837-7428-2F01-3D0B765BCF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632" y="5019675"/>
                  <a:ext cx="360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ED9D1CC6-5627-20D4-BD5D-BA45061EB4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632" y="5092700"/>
                  <a:ext cx="360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01FC3FA-28E4-519E-63FE-553EE092BC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632" y="5232400"/>
                  <a:ext cx="360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8015764D-C2C0-CD16-1C1E-4AB073BA49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632" y="5308600"/>
                  <a:ext cx="360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FD0933E2-EFA8-F196-E106-8D923452FF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632" y="5451475"/>
                  <a:ext cx="360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F275546E-B6D9-05B9-5263-42FF7145FC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632" y="5521325"/>
                  <a:ext cx="360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514AEAA-02D1-9F2E-3F30-17E5250E11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3060" y="6168733"/>
                <a:ext cx="1032493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8CAFAEF-8611-F2CC-6835-4D0854C5DB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3049" y="2925301"/>
                <a:ext cx="1032511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5167F5-B508-FEEB-8BCF-28F8EC50DE04}"/>
                </a:ext>
              </a:extLst>
            </p:cNvPr>
            <p:cNvSpPr txBox="1"/>
            <p:nvPr/>
          </p:nvSpPr>
          <p:spPr>
            <a:xfrm>
              <a:off x="10462206" y="7336511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E09558-A2BD-BE32-F65F-CCCD2532413E}"/>
                </a:ext>
              </a:extLst>
            </p:cNvPr>
            <p:cNvSpPr txBox="1"/>
            <p:nvPr/>
          </p:nvSpPr>
          <p:spPr>
            <a:xfrm>
              <a:off x="10540802" y="6931678"/>
              <a:ext cx="221535" cy="430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99" b="1" dirty="0"/>
                <a:t>.</a:t>
              </a:r>
            </a:p>
            <a:p>
              <a:pPr algn="ctr"/>
              <a:r>
                <a:rPr lang="en-US" sz="1099" b="1" dirty="0"/>
                <a:t>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67B5996-2BF4-D6AD-3335-F62EC05F6D0A}"/>
                </a:ext>
              </a:extLst>
            </p:cNvPr>
            <p:cNvSpPr txBox="1"/>
            <p:nvPr/>
          </p:nvSpPr>
          <p:spPr>
            <a:xfrm>
              <a:off x="10528596" y="3159672"/>
              <a:ext cx="221535" cy="430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99" b="1" dirty="0"/>
                <a:t>.</a:t>
              </a:r>
            </a:p>
            <a:p>
              <a:pPr algn="ctr"/>
              <a:r>
                <a:rPr lang="en-US" sz="1099" b="1" dirty="0"/>
                <a:t>.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3C4433-C19C-A43C-5BFB-C62BD4745909}"/>
                </a:ext>
              </a:extLst>
            </p:cNvPr>
            <p:cNvCxnSpPr>
              <a:cxnSpLocks/>
            </p:cNvCxnSpPr>
            <p:nvPr/>
          </p:nvCxnSpPr>
          <p:spPr>
            <a:xfrm>
              <a:off x="10189938" y="6975565"/>
              <a:ext cx="86495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9D7EEEF-F820-2C67-2BF1-CD3737E10C44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432" y="3689969"/>
              <a:ext cx="86495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85E720E-993C-C348-9DE0-F2A1EF7256C7}"/>
              </a:ext>
            </a:extLst>
          </p:cNvPr>
          <p:cNvGrpSpPr/>
          <p:nvPr/>
        </p:nvGrpSpPr>
        <p:grpSpPr>
          <a:xfrm>
            <a:off x="5964676" y="1819677"/>
            <a:ext cx="868094" cy="4265807"/>
            <a:chOff x="5238168" y="1819677"/>
            <a:chExt cx="868094" cy="426580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6E123C5-BA02-C3A3-EF69-34AC927239BA}"/>
                </a:ext>
              </a:extLst>
            </p:cNvPr>
            <p:cNvCxnSpPr>
              <a:cxnSpLocks/>
            </p:cNvCxnSpPr>
            <p:nvPr/>
          </p:nvCxnSpPr>
          <p:spPr>
            <a:xfrm>
              <a:off x="5238168" y="2651437"/>
              <a:ext cx="8649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7FCD287-FF07-1FFC-311C-E64B8F393EB9}"/>
                </a:ext>
              </a:extLst>
            </p:cNvPr>
            <p:cNvCxnSpPr>
              <a:cxnSpLocks/>
            </p:cNvCxnSpPr>
            <p:nvPr/>
          </p:nvCxnSpPr>
          <p:spPr>
            <a:xfrm>
              <a:off x="5238168" y="2899508"/>
              <a:ext cx="86495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1B430C0-3F88-3658-8DF5-CF0FA31F4DEB}"/>
                </a:ext>
              </a:extLst>
            </p:cNvPr>
            <p:cNvCxnSpPr>
              <a:cxnSpLocks/>
            </p:cNvCxnSpPr>
            <p:nvPr/>
          </p:nvCxnSpPr>
          <p:spPr>
            <a:xfrm>
              <a:off x="5238168" y="3158854"/>
              <a:ext cx="86495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92B7DF-B61F-13E1-BACB-A12DA0C082D1}"/>
                </a:ext>
              </a:extLst>
            </p:cNvPr>
            <p:cNvCxnSpPr>
              <a:cxnSpLocks/>
            </p:cNvCxnSpPr>
            <p:nvPr/>
          </p:nvCxnSpPr>
          <p:spPr>
            <a:xfrm>
              <a:off x="5238168" y="3406925"/>
              <a:ext cx="8649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89433C0-A802-BD8F-41DE-E6687E2C66C3}"/>
                </a:ext>
              </a:extLst>
            </p:cNvPr>
            <p:cNvCxnSpPr>
              <a:cxnSpLocks/>
            </p:cNvCxnSpPr>
            <p:nvPr/>
          </p:nvCxnSpPr>
          <p:spPr>
            <a:xfrm>
              <a:off x="5238168" y="3654996"/>
              <a:ext cx="86495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C4FDA8A-3963-5875-B982-F65A9F22992E}"/>
                </a:ext>
              </a:extLst>
            </p:cNvPr>
            <p:cNvCxnSpPr>
              <a:cxnSpLocks/>
            </p:cNvCxnSpPr>
            <p:nvPr/>
          </p:nvCxnSpPr>
          <p:spPr>
            <a:xfrm>
              <a:off x="5238168" y="3925618"/>
              <a:ext cx="86495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040FB23-8F84-2859-7AD6-38E467433B21}"/>
                </a:ext>
              </a:extLst>
            </p:cNvPr>
            <p:cNvCxnSpPr>
              <a:cxnSpLocks/>
            </p:cNvCxnSpPr>
            <p:nvPr/>
          </p:nvCxnSpPr>
          <p:spPr>
            <a:xfrm>
              <a:off x="5238168" y="4184965"/>
              <a:ext cx="8649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0E560CF-7DD3-A108-AF3C-3C1FABAE0039}"/>
                </a:ext>
              </a:extLst>
            </p:cNvPr>
            <p:cNvCxnSpPr>
              <a:cxnSpLocks/>
            </p:cNvCxnSpPr>
            <p:nvPr/>
          </p:nvCxnSpPr>
          <p:spPr>
            <a:xfrm>
              <a:off x="5238168" y="4433036"/>
              <a:ext cx="86495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C67C35E-F728-D320-7DE3-E650B611EEC7}"/>
                </a:ext>
              </a:extLst>
            </p:cNvPr>
            <p:cNvCxnSpPr>
              <a:cxnSpLocks/>
            </p:cNvCxnSpPr>
            <p:nvPr/>
          </p:nvCxnSpPr>
          <p:spPr>
            <a:xfrm>
              <a:off x="5238168" y="4681106"/>
              <a:ext cx="86495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6B9B8CC-E635-AB6E-8EBC-CDC583FA9AFB}"/>
                </a:ext>
              </a:extLst>
            </p:cNvPr>
            <p:cNvCxnSpPr>
              <a:cxnSpLocks/>
            </p:cNvCxnSpPr>
            <p:nvPr/>
          </p:nvCxnSpPr>
          <p:spPr>
            <a:xfrm>
              <a:off x="5238168" y="4940453"/>
              <a:ext cx="8649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2B39E4-F69E-1933-D69E-DA1839994BD6}"/>
                </a:ext>
              </a:extLst>
            </p:cNvPr>
            <p:cNvSpPr txBox="1"/>
            <p:nvPr/>
          </p:nvSpPr>
          <p:spPr>
            <a:xfrm>
              <a:off x="5569754" y="5276454"/>
              <a:ext cx="221535" cy="430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99" b="1" dirty="0"/>
                <a:t>.</a:t>
              </a:r>
            </a:p>
            <a:p>
              <a:pPr algn="ctr"/>
              <a:r>
                <a:rPr lang="en-US" sz="1099" b="1" dirty="0"/>
                <a:t>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7CFEBB8-4D26-A193-07F8-E9224126AAB1}"/>
                </a:ext>
              </a:extLst>
            </p:cNvPr>
            <p:cNvSpPr txBox="1"/>
            <p:nvPr/>
          </p:nvSpPr>
          <p:spPr>
            <a:xfrm>
              <a:off x="5556988" y="1819677"/>
              <a:ext cx="221535" cy="430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99" b="1" dirty="0"/>
                <a:t>.</a:t>
              </a:r>
            </a:p>
            <a:p>
              <a:pPr algn="ctr"/>
              <a:r>
                <a:rPr lang="en-US" sz="1099" b="1" dirty="0"/>
                <a:t>.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9C0DDB-6010-F18A-3DFC-947292DA8575}"/>
                </a:ext>
              </a:extLst>
            </p:cNvPr>
            <p:cNvCxnSpPr>
              <a:cxnSpLocks/>
            </p:cNvCxnSpPr>
            <p:nvPr/>
          </p:nvCxnSpPr>
          <p:spPr>
            <a:xfrm>
              <a:off x="5241306" y="5184873"/>
              <a:ext cx="8649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13BB643-01C6-C1BA-B87D-547634954AAE}"/>
                    </a:ext>
                  </a:extLst>
                </p:cNvPr>
                <p:cNvSpPr txBox="1"/>
                <p:nvPr/>
              </p:nvSpPr>
              <p:spPr>
                <a:xfrm>
                  <a:off x="5391946" y="5777707"/>
                  <a:ext cx="498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13BB643-01C6-C1BA-B87D-547634954A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1946" y="5777707"/>
                  <a:ext cx="498855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439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917371-09E1-4631-30E4-DC61491945E7}"/>
                </a:ext>
              </a:extLst>
            </p:cNvPr>
            <p:cNvCxnSpPr>
              <a:cxnSpLocks/>
            </p:cNvCxnSpPr>
            <p:nvPr/>
          </p:nvCxnSpPr>
          <p:spPr>
            <a:xfrm>
              <a:off x="5239418" y="2388983"/>
              <a:ext cx="8649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619F109-5289-C8EF-293A-F2A4819EEE46}"/>
              </a:ext>
            </a:extLst>
          </p:cNvPr>
          <p:cNvGrpSpPr/>
          <p:nvPr/>
        </p:nvGrpSpPr>
        <p:grpSpPr>
          <a:xfrm>
            <a:off x="6679788" y="2662106"/>
            <a:ext cx="659307" cy="2293038"/>
            <a:chOff x="11527183" y="4192478"/>
            <a:chExt cx="659307" cy="2293038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7FA9062F-E88F-5A07-3AEC-684367C7AD3E}"/>
                </a:ext>
              </a:extLst>
            </p:cNvPr>
            <p:cNvSpPr/>
            <p:nvPr/>
          </p:nvSpPr>
          <p:spPr>
            <a:xfrm>
              <a:off x="11527183" y="4192478"/>
              <a:ext cx="522683" cy="1528379"/>
            </a:xfrm>
            <a:prstGeom prst="arc">
              <a:avLst>
                <a:gd name="adj1" fmla="val 16200000"/>
                <a:gd name="adj2" fmla="val 5290011"/>
              </a:avLst>
            </a:prstGeom>
            <a:ln w="15875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C1F0510B-7196-742F-C126-F41333352006}"/>
                </a:ext>
              </a:extLst>
            </p:cNvPr>
            <p:cNvSpPr/>
            <p:nvPr/>
          </p:nvSpPr>
          <p:spPr>
            <a:xfrm>
              <a:off x="11558157" y="4952915"/>
              <a:ext cx="437948" cy="1532601"/>
            </a:xfrm>
            <a:prstGeom prst="arc">
              <a:avLst>
                <a:gd name="adj1" fmla="val 16200000"/>
                <a:gd name="adj2" fmla="val 5290011"/>
              </a:avLst>
            </a:prstGeom>
            <a:ln w="15875">
              <a:solidFill>
                <a:srgbClr val="00206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2640F74-D368-87A3-57BB-8310EC4401F6}"/>
                    </a:ext>
                  </a:extLst>
                </p:cNvPr>
                <p:cNvSpPr txBox="1"/>
                <p:nvPr/>
              </p:nvSpPr>
              <p:spPr>
                <a:xfrm>
                  <a:off x="11953937" y="5314718"/>
                  <a:ext cx="2325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2640F74-D368-87A3-57BB-8310EC440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937" y="5314718"/>
                  <a:ext cx="232553" cy="307777"/>
                </a:xfrm>
                <a:prstGeom prst="rect">
                  <a:avLst/>
                </a:prstGeom>
                <a:blipFill>
                  <a:blip r:embed="rId9"/>
                  <a:stretch>
                    <a:fillRect r="-3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AA25BE9-A07F-E61D-68EC-902DC9EDECAD}"/>
              </a:ext>
            </a:extLst>
          </p:cNvPr>
          <p:cNvGrpSpPr/>
          <p:nvPr/>
        </p:nvGrpSpPr>
        <p:grpSpPr>
          <a:xfrm>
            <a:off x="6460066" y="2643198"/>
            <a:ext cx="454973" cy="2556729"/>
            <a:chOff x="7237757" y="2644959"/>
            <a:chExt cx="454973" cy="2556729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B2A95C0-365E-2201-D8F4-AAF2AAC5AAAE}"/>
                </a:ext>
              </a:extLst>
            </p:cNvPr>
            <p:cNvSpPr/>
            <p:nvPr/>
          </p:nvSpPr>
          <p:spPr>
            <a:xfrm>
              <a:off x="7237757" y="2692887"/>
              <a:ext cx="194924" cy="177625"/>
            </a:xfrm>
            <a:prstGeom prst="arc">
              <a:avLst>
                <a:gd name="adj1" fmla="val 16200000"/>
                <a:gd name="adj2" fmla="val 5290011"/>
              </a:avLst>
            </a:prstGeom>
            <a:ln w="15875">
              <a:solidFill>
                <a:srgbClr val="C0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E25FA68-E335-0EF0-1020-F5B80943340B}"/>
                    </a:ext>
                  </a:extLst>
                </p:cNvPr>
                <p:cNvSpPr txBox="1"/>
                <p:nvPr/>
              </p:nvSpPr>
              <p:spPr>
                <a:xfrm>
                  <a:off x="7460177" y="4924561"/>
                  <a:ext cx="232553" cy="2771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E25FA68-E335-0EF0-1020-F5B809433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0177" y="4924561"/>
                  <a:ext cx="232553" cy="277127"/>
                </a:xfrm>
                <a:prstGeom prst="rect">
                  <a:avLst/>
                </a:prstGeom>
                <a:blipFill>
                  <a:blip r:embed="rId10"/>
                  <a:stretch>
                    <a:fillRect r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D95D033-CC17-6CB1-038C-690F3A6970D8}"/>
                </a:ext>
              </a:extLst>
            </p:cNvPr>
            <p:cNvSpPr/>
            <p:nvPr/>
          </p:nvSpPr>
          <p:spPr>
            <a:xfrm>
              <a:off x="7264643" y="4216402"/>
              <a:ext cx="194924" cy="177625"/>
            </a:xfrm>
            <a:prstGeom prst="arc">
              <a:avLst>
                <a:gd name="adj1" fmla="val 16200000"/>
                <a:gd name="adj2" fmla="val 5290011"/>
              </a:avLst>
            </a:prstGeom>
            <a:ln w="15875">
              <a:solidFill>
                <a:srgbClr val="C0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43EE2CCB-C415-4F1F-8EFD-C51A6E7A3246}"/>
                </a:ext>
              </a:extLst>
            </p:cNvPr>
            <p:cNvSpPr/>
            <p:nvPr/>
          </p:nvSpPr>
          <p:spPr>
            <a:xfrm>
              <a:off x="7280006" y="4980050"/>
              <a:ext cx="194924" cy="177625"/>
            </a:xfrm>
            <a:prstGeom prst="arc">
              <a:avLst>
                <a:gd name="adj1" fmla="val 16200000"/>
                <a:gd name="adj2" fmla="val 5290011"/>
              </a:avLst>
            </a:prstGeom>
            <a:ln w="15875">
              <a:solidFill>
                <a:srgbClr val="00206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229B3EC-0EA4-2A7D-DC71-EE7522274BD2}"/>
                </a:ext>
              </a:extLst>
            </p:cNvPr>
            <p:cNvSpPr/>
            <p:nvPr/>
          </p:nvSpPr>
          <p:spPr>
            <a:xfrm>
              <a:off x="7272325" y="3441413"/>
              <a:ext cx="194924" cy="177625"/>
            </a:xfrm>
            <a:prstGeom prst="arc">
              <a:avLst>
                <a:gd name="adj1" fmla="val 16200000"/>
                <a:gd name="adj2" fmla="val 5290011"/>
              </a:avLst>
            </a:prstGeom>
            <a:ln w="15875">
              <a:solidFill>
                <a:srgbClr val="00206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F1F8503-A367-DD0D-2234-AF24B54B4479}"/>
                    </a:ext>
                  </a:extLst>
                </p:cNvPr>
                <p:cNvSpPr txBox="1"/>
                <p:nvPr/>
              </p:nvSpPr>
              <p:spPr>
                <a:xfrm>
                  <a:off x="7452494" y="4179815"/>
                  <a:ext cx="232553" cy="2771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F1F8503-A367-DD0D-2234-AF24B54B4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494" y="4179815"/>
                  <a:ext cx="232553" cy="277127"/>
                </a:xfrm>
                <a:prstGeom prst="rect">
                  <a:avLst/>
                </a:prstGeom>
                <a:blipFill>
                  <a:blip r:embed="rId11"/>
                  <a:stretch>
                    <a:fillRect r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A06C6EC-70EA-61CE-CB84-4D88427F739D}"/>
                    </a:ext>
                  </a:extLst>
                </p:cNvPr>
                <p:cNvSpPr txBox="1"/>
                <p:nvPr/>
              </p:nvSpPr>
              <p:spPr>
                <a:xfrm>
                  <a:off x="7433290" y="3378363"/>
                  <a:ext cx="232553" cy="2771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A06C6EC-70EA-61CE-CB84-4D88427F73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3290" y="3378363"/>
                  <a:ext cx="232553" cy="277127"/>
                </a:xfrm>
                <a:prstGeom prst="rect">
                  <a:avLst/>
                </a:prstGeom>
                <a:blipFill>
                  <a:blip r:embed="rId12"/>
                  <a:stretch>
                    <a:fillRect r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D935559-1E25-4B00-A949-149A2181CBF8}"/>
                    </a:ext>
                  </a:extLst>
                </p:cNvPr>
                <p:cNvSpPr txBox="1"/>
                <p:nvPr/>
              </p:nvSpPr>
              <p:spPr>
                <a:xfrm>
                  <a:off x="7437131" y="2644959"/>
                  <a:ext cx="232553" cy="2771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0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D935559-1E25-4B00-A949-149A2181C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131" y="2644959"/>
                  <a:ext cx="232553" cy="277127"/>
                </a:xfrm>
                <a:prstGeom prst="rect">
                  <a:avLst/>
                </a:prstGeom>
                <a:blipFill>
                  <a:blip r:embed="rId13"/>
                  <a:stretch>
                    <a:fillRect r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7A06426-69CA-8788-FE7A-7F2BB7BAE2E8}"/>
                  </a:ext>
                </a:extLst>
              </p:cNvPr>
              <p:cNvSpPr txBox="1"/>
              <p:nvPr/>
            </p:nvSpPr>
            <p:spPr>
              <a:xfrm>
                <a:off x="3507278" y="1092366"/>
                <a:ext cx="465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7A06426-69CA-8788-FE7A-7F2BB7BAE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278" y="1092366"/>
                <a:ext cx="465512" cy="369332"/>
              </a:xfrm>
              <a:prstGeom prst="rect">
                <a:avLst/>
              </a:prstGeom>
              <a:blipFill>
                <a:blip r:embed="rId1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2F8B5113-9ACF-A291-05AD-7417580E3750}"/>
              </a:ext>
            </a:extLst>
          </p:cNvPr>
          <p:cNvSpPr txBox="1"/>
          <p:nvPr/>
        </p:nvSpPr>
        <p:spPr>
          <a:xfrm>
            <a:off x="7112557" y="982529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Decoding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57DC310-C7E3-922C-78E1-1F4FDFBE4E7E}"/>
              </a:ext>
            </a:extLst>
          </p:cNvPr>
          <p:cNvGrpSpPr/>
          <p:nvPr/>
        </p:nvGrpSpPr>
        <p:grpSpPr>
          <a:xfrm>
            <a:off x="1007555" y="768186"/>
            <a:ext cx="1082092" cy="1072229"/>
            <a:chOff x="1007555" y="768186"/>
            <a:chExt cx="1082092" cy="1072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45C7420C-83A6-DD04-60BD-149518C6D2B1}"/>
                    </a:ext>
                  </a:extLst>
                </p:cNvPr>
                <p:cNvSpPr/>
                <p:nvPr/>
              </p:nvSpPr>
              <p:spPr>
                <a:xfrm>
                  <a:off x="1076901" y="830494"/>
                  <a:ext cx="252000" cy="252000"/>
                </a:xfrm>
                <a:prstGeom prst="ellipse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45C7420C-83A6-DD04-60BD-149518C6D2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01" y="830494"/>
                  <a:ext cx="252000" cy="252000"/>
                </a:xfrm>
                <a:prstGeom prst="ellipse">
                  <a:avLst/>
                </a:prstGeom>
                <a:blipFill>
                  <a:blip r:embed="rId15"/>
                  <a:stretch>
                    <a:fillRect l="-95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779CEE1-9344-E371-2D52-E36E45EBB0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7060" y="1494530"/>
                  <a:ext cx="251682" cy="252000"/>
                </a:xfrm>
                <a:prstGeom prst="ellipse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779CEE1-9344-E371-2D52-E36E45EBB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060" y="1494530"/>
                  <a:ext cx="251682" cy="252000"/>
                </a:xfrm>
                <a:prstGeom prst="ellipse">
                  <a:avLst/>
                </a:prstGeom>
                <a:blipFill>
                  <a:blip r:embed="rId16"/>
                  <a:stretch>
                    <a:fillRect l="-9524" b="-47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73123D5B-2346-EA15-CE11-A9CB8DFFC2AB}"/>
                </a:ext>
              </a:extLst>
            </p:cNvPr>
            <p:cNvSpPr/>
            <p:nvPr/>
          </p:nvSpPr>
          <p:spPr>
            <a:xfrm rot="2379065">
              <a:off x="1023673" y="911088"/>
              <a:ext cx="726831" cy="929327"/>
            </a:xfrm>
            <a:prstGeom prst="arc">
              <a:avLst>
                <a:gd name="adj1" fmla="val 13850030"/>
                <a:gd name="adj2" fmla="val 16964916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FBD7B5DC-2555-812A-F77B-A94C5BB3673E}"/>
                </a:ext>
              </a:extLst>
            </p:cNvPr>
            <p:cNvSpPr/>
            <p:nvPr/>
          </p:nvSpPr>
          <p:spPr>
            <a:xfrm rot="8238023" flipH="1">
              <a:off x="1007555" y="768186"/>
              <a:ext cx="726831" cy="929327"/>
            </a:xfrm>
            <a:prstGeom prst="arc">
              <a:avLst>
                <a:gd name="adj1" fmla="val 13850030"/>
                <a:gd name="adj2" fmla="val 16964916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B50F39F5-4350-F9DE-5F96-E89BB639DBFA}"/>
                    </a:ext>
                  </a:extLst>
                </p:cNvPr>
                <p:cNvSpPr txBox="1"/>
                <p:nvPr/>
              </p:nvSpPr>
              <p:spPr>
                <a:xfrm>
                  <a:off x="1573601" y="1085119"/>
                  <a:ext cx="516046" cy="3888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B50F39F5-4350-F9DE-5F96-E89BB639DB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601" y="1085119"/>
                  <a:ext cx="516046" cy="388889"/>
                </a:xfrm>
                <a:prstGeom prst="rect">
                  <a:avLst/>
                </a:prstGeom>
                <a:blipFill>
                  <a:blip r:embed="rId17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2BFA81C-8AF1-49B3-0B04-E96CF573451E}"/>
              </a:ext>
            </a:extLst>
          </p:cNvPr>
          <p:cNvGrpSpPr/>
          <p:nvPr/>
        </p:nvGrpSpPr>
        <p:grpSpPr>
          <a:xfrm>
            <a:off x="2261338" y="969255"/>
            <a:ext cx="1117935" cy="338433"/>
            <a:chOff x="2261338" y="969255"/>
            <a:chExt cx="1117935" cy="338433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FB3BDEF-E643-3171-4630-40E49DAC1CD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338" y="1307688"/>
              <a:ext cx="1117935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8B4541B-4B74-8136-F15E-4021E4B6AB5A}"/>
                </a:ext>
              </a:extLst>
            </p:cNvPr>
            <p:cNvSpPr txBox="1"/>
            <p:nvPr/>
          </p:nvSpPr>
          <p:spPr>
            <a:xfrm>
              <a:off x="2378408" y="969255"/>
              <a:ext cx="851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Encoding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2E33225-E443-384B-A82C-B969825A135F}"/>
                  </a:ext>
                </a:extLst>
              </p:cNvPr>
              <p:cNvSpPr txBox="1"/>
              <p:nvPr/>
            </p:nvSpPr>
            <p:spPr>
              <a:xfrm>
                <a:off x="6240615" y="1086984"/>
                <a:ext cx="524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2E33225-E443-384B-A82C-B969825A1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15" y="1086984"/>
                <a:ext cx="524823" cy="369332"/>
              </a:xfrm>
              <a:prstGeom prst="rect">
                <a:avLst/>
              </a:prstGeom>
              <a:blipFill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3314FD4-8E2F-D407-CA76-85B9BE007842}"/>
              </a:ext>
            </a:extLst>
          </p:cNvPr>
          <p:cNvCxnSpPr>
            <a:cxnSpLocks/>
          </p:cNvCxnSpPr>
          <p:nvPr/>
        </p:nvCxnSpPr>
        <p:spPr>
          <a:xfrm>
            <a:off x="6822508" y="1283030"/>
            <a:ext cx="1453566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CF885FD-701D-D7DA-C1CD-19AA71BB9965}"/>
              </a:ext>
            </a:extLst>
          </p:cNvPr>
          <p:cNvGrpSpPr/>
          <p:nvPr/>
        </p:nvGrpSpPr>
        <p:grpSpPr>
          <a:xfrm>
            <a:off x="982643" y="3277342"/>
            <a:ext cx="864958" cy="1041471"/>
            <a:chOff x="498181" y="3277342"/>
            <a:chExt cx="864958" cy="1041471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6594918-46A4-F672-9E4E-7B57871B996C}"/>
                </a:ext>
              </a:extLst>
            </p:cNvPr>
            <p:cNvCxnSpPr>
              <a:cxnSpLocks/>
            </p:cNvCxnSpPr>
            <p:nvPr/>
          </p:nvCxnSpPr>
          <p:spPr>
            <a:xfrm>
              <a:off x="498181" y="4177541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170C29B-4BC0-0211-2ECF-A18762B4EE6D}"/>
                </a:ext>
              </a:extLst>
            </p:cNvPr>
            <p:cNvCxnSpPr>
              <a:cxnSpLocks/>
            </p:cNvCxnSpPr>
            <p:nvPr/>
          </p:nvCxnSpPr>
          <p:spPr>
            <a:xfrm>
              <a:off x="498181" y="3424604"/>
              <a:ext cx="864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CA6EDF6A-645C-FDC9-4B0C-1E395265154B}"/>
                    </a:ext>
                  </a:extLst>
                </p:cNvPr>
                <p:cNvSpPr/>
                <p:nvPr/>
              </p:nvSpPr>
              <p:spPr>
                <a:xfrm>
                  <a:off x="779869" y="4010690"/>
                  <a:ext cx="301582" cy="30812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1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CA6EDF6A-645C-FDC9-4B0C-1E39526515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69" y="4010690"/>
                  <a:ext cx="301582" cy="308123"/>
                </a:xfrm>
                <a:prstGeom prst="ellipse">
                  <a:avLst/>
                </a:prstGeom>
                <a:blipFill>
                  <a:blip r:embed="rId19"/>
                  <a:stretch>
                    <a:fillRect l="-12000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B784585D-6E0E-E29E-59E0-093DA6492388}"/>
                    </a:ext>
                  </a:extLst>
                </p:cNvPr>
                <p:cNvSpPr/>
                <p:nvPr/>
              </p:nvSpPr>
              <p:spPr>
                <a:xfrm>
                  <a:off x="767856" y="3277342"/>
                  <a:ext cx="301582" cy="30812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1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B784585D-6E0E-E29E-59E0-093DA64923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856" y="3277342"/>
                  <a:ext cx="301582" cy="308123"/>
                </a:xfrm>
                <a:prstGeom prst="ellipse">
                  <a:avLst/>
                </a:prstGeom>
                <a:blipFill>
                  <a:blip r:embed="rId20"/>
                  <a:stretch>
                    <a:fillRect l="-8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C031EA7-C934-E312-7F7F-E9B090DD9298}"/>
              </a:ext>
            </a:extLst>
          </p:cNvPr>
          <p:cNvGrpSpPr/>
          <p:nvPr/>
        </p:nvGrpSpPr>
        <p:grpSpPr>
          <a:xfrm>
            <a:off x="3894106" y="941512"/>
            <a:ext cx="2421995" cy="4245605"/>
            <a:chOff x="3894106" y="941512"/>
            <a:chExt cx="2421995" cy="4245605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73D53184-0795-8789-B0D9-305315DDFC0C}"/>
                </a:ext>
              </a:extLst>
            </p:cNvPr>
            <p:cNvCxnSpPr>
              <a:cxnSpLocks/>
            </p:cNvCxnSpPr>
            <p:nvPr/>
          </p:nvCxnSpPr>
          <p:spPr>
            <a:xfrm>
              <a:off x="3894106" y="1304925"/>
              <a:ext cx="612994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5F0C7489-1CAD-6C4A-5372-9BDAC0A2485F}"/>
                </a:ext>
              </a:extLst>
            </p:cNvPr>
            <p:cNvGrpSpPr/>
            <p:nvPr/>
          </p:nvGrpSpPr>
          <p:grpSpPr>
            <a:xfrm>
              <a:off x="4413802" y="941512"/>
              <a:ext cx="1373358" cy="525165"/>
              <a:chOff x="4413802" y="941512"/>
              <a:chExt cx="1373358" cy="525165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16532DEF-557F-A807-6119-E5AA98362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0414" y="1307244"/>
                <a:ext cx="505402" cy="0"/>
              </a:xfrm>
              <a:prstGeom prst="straightConnector1">
                <a:avLst/>
              </a:prstGeom>
              <a:ln w="50800" cmpd="dbl"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A3AE9FFC-E104-5EA9-7B73-5EB081C1E714}"/>
                      </a:ext>
                    </a:extLst>
                  </p:cNvPr>
                  <p:cNvSpPr txBox="1"/>
                  <p:nvPr/>
                </p:nvSpPr>
                <p:spPr>
                  <a:xfrm>
                    <a:off x="4764931" y="941512"/>
                    <a:ext cx="67178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4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A3AE9FFC-E104-5EA9-7B73-5EB081C1E7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4931" y="941512"/>
                    <a:ext cx="671787" cy="30777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D8EC5F13-6DEF-9555-7C4D-CB53C672B808}"/>
                      </a:ext>
                    </a:extLst>
                  </p:cNvPr>
                  <p:cNvSpPr txBox="1"/>
                  <p:nvPr/>
                </p:nvSpPr>
                <p:spPr>
                  <a:xfrm>
                    <a:off x="4413802" y="1094508"/>
                    <a:ext cx="4796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D8EC5F13-6DEF-9555-7C4D-CB53C672B8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3802" y="1094508"/>
                    <a:ext cx="479618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0D10D191-E43D-4D54-47FD-422AA1C8E09D}"/>
                      </a:ext>
                    </a:extLst>
                  </p:cNvPr>
                  <p:cNvSpPr txBox="1"/>
                  <p:nvPr/>
                </p:nvSpPr>
                <p:spPr>
                  <a:xfrm>
                    <a:off x="5248231" y="1097345"/>
                    <a:ext cx="53892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0D10D191-E43D-4D54-47FD-422AA1C8E0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8231" y="1097345"/>
                    <a:ext cx="538929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03F30D9-593B-D21F-B0F2-84DCAD992852}"/>
                </a:ext>
              </a:extLst>
            </p:cNvPr>
            <p:cNvCxnSpPr>
              <a:cxnSpLocks/>
            </p:cNvCxnSpPr>
            <p:nvPr/>
          </p:nvCxnSpPr>
          <p:spPr>
            <a:xfrm>
              <a:off x="5703107" y="1304925"/>
              <a:ext cx="612994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0E90644F-01A5-764D-127F-452B04887907}"/>
                </a:ext>
              </a:extLst>
            </p:cNvPr>
            <p:cNvGrpSpPr/>
            <p:nvPr/>
          </p:nvGrpSpPr>
          <p:grpSpPr>
            <a:xfrm>
              <a:off x="4324631" y="2399848"/>
              <a:ext cx="1470659" cy="2787269"/>
              <a:chOff x="4324631" y="2399848"/>
              <a:chExt cx="1470659" cy="2787269"/>
            </a:xfrm>
          </p:grpSpPr>
          <p:cxnSp>
            <p:nvCxnSpPr>
              <p:cNvPr id="45" name="Curved Connector 44">
                <a:extLst>
                  <a:ext uri="{FF2B5EF4-FFF2-40B4-BE49-F238E27FC236}">
                    <a16:creationId xmlns:a16="http://schemas.microsoft.com/office/drawing/2014/main" id="{5754BC73-A59B-C40A-E183-7D38D171A7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6696" y="2642627"/>
                <a:ext cx="560412" cy="247074"/>
              </a:xfrm>
              <a:prstGeom prst="curvedConnector3">
                <a:avLst>
                  <a:gd name="adj1" fmla="val 46002"/>
                </a:avLst>
              </a:prstGeom>
              <a:ln w="19050" cmpd="dbl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B4049FD0-6EDC-3579-A1AE-BDC7D91F5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7991" y="3399085"/>
                <a:ext cx="560412" cy="247074"/>
              </a:xfrm>
              <a:prstGeom prst="curvedConnector3">
                <a:avLst>
                  <a:gd name="adj1" fmla="val 46002"/>
                </a:avLst>
              </a:prstGeom>
              <a:ln w="19050" cmpd="dbl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urved Connector 46">
                <a:extLst>
                  <a:ext uri="{FF2B5EF4-FFF2-40B4-BE49-F238E27FC236}">
                    <a16:creationId xmlns:a16="http://schemas.microsoft.com/office/drawing/2014/main" id="{CA2E25E1-E85F-3952-0877-DEDBB92B50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6695" y="4173703"/>
                <a:ext cx="560412" cy="247074"/>
              </a:xfrm>
              <a:prstGeom prst="curvedConnector3">
                <a:avLst>
                  <a:gd name="adj1" fmla="val 46002"/>
                </a:avLst>
              </a:prstGeom>
              <a:ln w="19050" cmpd="dbl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urved Connector 47">
                <a:extLst>
                  <a:ext uri="{FF2B5EF4-FFF2-40B4-BE49-F238E27FC236}">
                    <a16:creationId xmlns:a16="http://schemas.microsoft.com/office/drawing/2014/main" id="{520D8ABA-E8E5-DFE5-934D-CDDC779AE8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1741" y="4940043"/>
                <a:ext cx="560412" cy="247074"/>
              </a:xfrm>
              <a:prstGeom prst="curvedConnector3">
                <a:avLst>
                  <a:gd name="adj1" fmla="val 46002"/>
                </a:avLst>
              </a:prstGeom>
              <a:ln w="19050" cmpd="dbl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FF98DF0-C0AA-8AE1-B129-2C41CDF03FA3}"/>
                      </a:ext>
                    </a:extLst>
                  </p:cNvPr>
                  <p:cNvSpPr txBox="1"/>
                  <p:nvPr/>
                </p:nvSpPr>
                <p:spPr>
                  <a:xfrm>
                    <a:off x="4867614" y="2399848"/>
                    <a:ext cx="258211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FF98DF0-C0AA-8AE1-B129-2C41CDF03F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7614" y="2399848"/>
                    <a:ext cx="258211" cy="21544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3810" r="-14286" b="-294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7678E2A-77A5-28A8-3FC6-529760D416A7}"/>
                  </a:ext>
                </a:extLst>
              </p:cNvPr>
              <p:cNvSpPr txBox="1"/>
              <p:nvPr/>
            </p:nvSpPr>
            <p:spPr>
              <a:xfrm>
                <a:off x="4324631" y="3630458"/>
                <a:ext cx="14706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70C0"/>
                    </a:solidFill>
                  </a:rPr>
                  <a:t>Individual Decay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A58A3FE-0A84-D9FB-1DE3-7897FAE42CC4}"/>
              </a:ext>
            </a:extLst>
          </p:cNvPr>
          <p:cNvGrpSpPr/>
          <p:nvPr/>
        </p:nvGrpSpPr>
        <p:grpSpPr>
          <a:xfrm>
            <a:off x="6219371" y="2485620"/>
            <a:ext cx="301582" cy="2593228"/>
            <a:chOff x="6423497" y="2630750"/>
            <a:chExt cx="301582" cy="2593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FA6FEB84-AA5B-2EFE-0045-45B1994A6A1A}"/>
                    </a:ext>
                  </a:extLst>
                </p:cNvPr>
                <p:cNvSpPr/>
                <p:nvPr/>
              </p:nvSpPr>
              <p:spPr>
                <a:xfrm>
                  <a:off x="6423497" y="4152352"/>
                  <a:ext cx="301582" cy="30812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FA6FEB84-AA5B-2EFE-0045-45B1994A6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497" y="4152352"/>
                  <a:ext cx="301582" cy="308123"/>
                </a:xfrm>
                <a:prstGeom prst="ellipse">
                  <a:avLst/>
                </a:prstGeom>
                <a:blipFill>
                  <a:blip r:embed="rId25"/>
                  <a:stretch>
                    <a:fillRect l="-20000" r="-24000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9BB37370-7AF7-665D-4A39-50682A118D7E}"/>
                    </a:ext>
                  </a:extLst>
                </p:cNvPr>
                <p:cNvSpPr/>
                <p:nvPr/>
              </p:nvSpPr>
              <p:spPr>
                <a:xfrm>
                  <a:off x="6423497" y="4915855"/>
                  <a:ext cx="301582" cy="30812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9BB37370-7AF7-665D-4A39-50682A118D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497" y="4915855"/>
                  <a:ext cx="301582" cy="308123"/>
                </a:xfrm>
                <a:prstGeom prst="ellipse">
                  <a:avLst/>
                </a:prstGeom>
                <a:blipFill>
                  <a:blip r:embed="rId26"/>
                  <a:stretch>
                    <a:fillRect l="-20000" r="-24000"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773D5776-1871-0FE2-428E-46D4870E635E}"/>
                    </a:ext>
                  </a:extLst>
                </p:cNvPr>
                <p:cNvSpPr/>
                <p:nvPr/>
              </p:nvSpPr>
              <p:spPr>
                <a:xfrm>
                  <a:off x="6423497" y="3385194"/>
                  <a:ext cx="301582" cy="308123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773D5776-1871-0FE2-428E-46D4870E63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497" y="3385194"/>
                  <a:ext cx="301582" cy="308123"/>
                </a:xfrm>
                <a:prstGeom prst="ellipse">
                  <a:avLst/>
                </a:prstGeom>
                <a:blipFill>
                  <a:blip r:embed="rId27"/>
                  <a:stretch>
                    <a:fillRect l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EB0CDEA-2CBB-27DD-15C4-E17CBA064505}"/>
                    </a:ext>
                  </a:extLst>
                </p:cNvPr>
                <p:cNvSpPr/>
                <p:nvPr/>
              </p:nvSpPr>
              <p:spPr>
                <a:xfrm>
                  <a:off x="6423497" y="2630750"/>
                  <a:ext cx="301582" cy="30812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120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EB0CDEA-2CBB-27DD-15C4-E17CBA0645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497" y="2630750"/>
                  <a:ext cx="301582" cy="308123"/>
                </a:xfrm>
                <a:prstGeom prst="ellipse">
                  <a:avLst/>
                </a:prstGeom>
                <a:blipFill>
                  <a:blip r:embed="rId28"/>
                  <a:stretch>
                    <a:fillRect l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7B7073F-925B-BB61-0759-846B090BE6D3}"/>
              </a:ext>
            </a:extLst>
          </p:cNvPr>
          <p:cNvGrpSpPr/>
          <p:nvPr/>
        </p:nvGrpSpPr>
        <p:grpSpPr>
          <a:xfrm>
            <a:off x="8419238" y="697182"/>
            <a:ext cx="1130398" cy="1231321"/>
            <a:chOff x="8419238" y="697182"/>
            <a:chExt cx="1130398" cy="1231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4256282-34A7-FC80-BB7E-75E473F76D58}"/>
                    </a:ext>
                  </a:extLst>
                </p:cNvPr>
                <p:cNvSpPr/>
                <p:nvPr/>
              </p:nvSpPr>
              <p:spPr>
                <a:xfrm>
                  <a:off x="9297636" y="815512"/>
                  <a:ext cx="252000" cy="252000"/>
                </a:xfrm>
                <a:prstGeom prst="ellipse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4256282-34A7-FC80-BB7E-75E473F76D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7636" y="815512"/>
                  <a:ext cx="252000" cy="252000"/>
                </a:xfrm>
                <a:prstGeom prst="ellipse">
                  <a:avLst/>
                </a:prstGeom>
                <a:blipFill>
                  <a:blip r:embed="rId29"/>
                  <a:stretch>
                    <a:fillRect l="-14286" b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7BAF536-FFBD-C1A2-7A39-37B2C9721B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97954" y="1494530"/>
                  <a:ext cx="251682" cy="252000"/>
                </a:xfrm>
                <a:prstGeom prst="ellipse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7BAF536-FFBD-C1A2-7A39-37B2C9721B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7954" y="1494530"/>
                  <a:ext cx="251682" cy="252000"/>
                </a:xfrm>
                <a:prstGeom prst="ellipse">
                  <a:avLst/>
                </a:prstGeom>
                <a:blipFill>
                  <a:blip r:embed="rId30"/>
                  <a:stretch>
                    <a:fillRect l="-14286" b="-47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868EB14C-3FC8-18A2-4284-D7F076DEEB31}"/>
                </a:ext>
              </a:extLst>
            </p:cNvPr>
            <p:cNvSpPr/>
            <p:nvPr/>
          </p:nvSpPr>
          <p:spPr>
            <a:xfrm>
              <a:off x="8727010" y="999176"/>
              <a:ext cx="726831" cy="929327"/>
            </a:xfrm>
            <a:prstGeom prst="arc">
              <a:avLst>
                <a:gd name="adj1" fmla="val 13850030"/>
                <a:gd name="adj2" fmla="val 16964916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8A094467-9853-33EA-6972-906C8999B6AF}"/>
                </a:ext>
              </a:extLst>
            </p:cNvPr>
            <p:cNvSpPr/>
            <p:nvPr/>
          </p:nvSpPr>
          <p:spPr>
            <a:xfrm flipV="1">
              <a:off x="8720224" y="697182"/>
              <a:ext cx="726831" cy="929327"/>
            </a:xfrm>
            <a:prstGeom prst="arc">
              <a:avLst>
                <a:gd name="adj1" fmla="val 13850030"/>
                <a:gd name="adj2" fmla="val 16964916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F3FBF2D-F26B-4651-466A-58B8DE92B448}"/>
                    </a:ext>
                  </a:extLst>
                </p:cNvPr>
                <p:cNvSpPr txBox="1"/>
                <p:nvPr/>
              </p:nvSpPr>
              <p:spPr>
                <a:xfrm>
                  <a:off x="8419238" y="1077205"/>
                  <a:ext cx="344729" cy="3888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F3FBF2D-F26B-4651-466A-58B8DE92B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9238" y="1077205"/>
                  <a:ext cx="344729" cy="388889"/>
                </a:xfrm>
                <a:prstGeom prst="rect">
                  <a:avLst/>
                </a:prstGeom>
                <a:blipFill>
                  <a:blip r:embed="rId31"/>
                  <a:stretch>
                    <a:fillRect r="-13793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B837C85-9D96-1ECF-B4D0-99D9124AF530}"/>
              </a:ext>
            </a:extLst>
          </p:cNvPr>
          <p:cNvGrpSpPr/>
          <p:nvPr/>
        </p:nvGrpSpPr>
        <p:grpSpPr>
          <a:xfrm>
            <a:off x="6294891" y="2830267"/>
            <a:ext cx="149411" cy="2429072"/>
            <a:chOff x="6183759" y="3530029"/>
            <a:chExt cx="149411" cy="24290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FF7EFF-D19C-CA6B-1996-F6562E0CD190}"/>
                </a:ext>
              </a:extLst>
            </p:cNvPr>
            <p:cNvSpPr/>
            <p:nvPr/>
          </p:nvSpPr>
          <p:spPr>
            <a:xfrm>
              <a:off x="6186669" y="3530029"/>
              <a:ext cx="145165" cy="1428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B3A7477-6C03-F655-E4C9-6F604CB2EE9C}"/>
                </a:ext>
              </a:extLst>
            </p:cNvPr>
            <p:cNvSpPr/>
            <p:nvPr/>
          </p:nvSpPr>
          <p:spPr>
            <a:xfrm>
              <a:off x="6188004" y="5061928"/>
              <a:ext cx="145165" cy="1428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F00000F-EA90-E9AE-51B5-4E65133244E1}"/>
                </a:ext>
              </a:extLst>
            </p:cNvPr>
            <p:cNvSpPr/>
            <p:nvPr/>
          </p:nvSpPr>
          <p:spPr>
            <a:xfrm>
              <a:off x="6188005" y="4286493"/>
              <a:ext cx="145165" cy="1428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BFB70D-C82E-D47F-CABF-2A3187DB8BD0}"/>
                </a:ext>
              </a:extLst>
            </p:cNvPr>
            <p:cNvSpPr/>
            <p:nvPr/>
          </p:nvSpPr>
          <p:spPr>
            <a:xfrm>
              <a:off x="6183759" y="5816218"/>
              <a:ext cx="145165" cy="1428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A96F425-864E-3626-0D6D-8DB9894C38D2}"/>
              </a:ext>
            </a:extLst>
          </p:cNvPr>
          <p:cNvGrpSpPr/>
          <p:nvPr/>
        </p:nvGrpSpPr>
        <p:grpSpPr>
          <a:xfrm>
            <a:off x="6295677" y="2573267"/>
            <a:ext cx="149411" cy="2429072"/>
            <a:chOff x="6183759" y="3530029"/>
            <a:chExt cx="149411" cy="2429072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A96D25F-18D3-BD5A-66ED-40F26EA84F33}"/>
                </a:ext>
              </a:extLst>
            </p:cNvPr>
            <p:cNvSpPr/>
            <p:nvPr/>
          </p:nvSpPr>
          <p:spPr>
            <a:xfrm>
              <a:off x="6186669" y="3530029"/>
              <a:ext cx="145165" cy="1428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F78C8DC-032E-053B-569B-C49D44EAF4E6}"/>
                </a:ext>
              </a:extLst>
            </p:cNvPr>
            <p:cNvSpPr/>
            <p:nvPr/>
          </p:nvSpPr>
          <p:spPr>
            <a:xfrm>
              <a:off x="6188004" y="5061928"/>
              <a:ext cx="145165" cy="1428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A978C00-3D8D-4E3E-CE39-D198F0A916A4}"/>
                </a:ext>
              </a:extLst>
            </p:cNvPr>
            <p:cNvSpPr/>
            <p:nvPr/>
          </p:nvSpPr>
          <p:spPr>
            <a:xfrm>
              <a:off x="6188005" y="4286493"/>
              <a:ext cx="145165" cy="1428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7B537B3-6165-AE30-6430-631D63C00674}"/>
                </a:ext>
              </a:extLst>
            </p:cNvPr>
            <p:cNvSpPr/>
            <p:nvPr/>
          </p:nvSpPr>
          <p:spPr>
            <a:xfrm>
              <a:off x="6183759" y="5816218"/>
              <a:ext cx="145165" cy="1428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4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DB6DC4E-8726-B873-71C8-76014EC19D2E}"/>
                  </a:ext>
                </a:extLst>
              </p:cNvPr>
              <p:cNvSpPr txBox="1"/>
              <p:nvPr/>
            </p:nvSpPr>
            <p:spPr>
              <a:xfrm>
                <a:off x="8368414" y="5235806"/>
                <a:ext cx="3031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Introduces Rabi oscillations between levels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DB6DC4E-8726-B873-71C8-76014EC19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414" y="5235806"/>
                <a:ext cx="3031064" cy="646331"/>
              </a:xfrm>
              <a:prstGeom prst="rect">
                <a:avLst/>
              </a:prstGeom>
              <a:blipFill>
                <a:blip r:embed="rId32"/>
                <a:stretch>
                  <a:fillRect l="-2092" t="-576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9CA01B1-9A1D-1D1C-C0BC-7CEAAD239342}"/>
              </a:ext>
            </a:extLst>
          </p:cNvPr>
          <p:cNvGrpSpPr/>
          <p:nvPr/>
        </p:nvGrpSpPr>
        <p:grpSpPr>
          <a:xfrm>
            <a:off x="7989472" y="1908096"/>
            <a:ext cx="4202528" cy="1069528"/>
            <a:chOff x="7989472" y="2618998"/>
            <a:chExt cx="4202528" cy="1069528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D5CF677C-BF0A-F149-1FE7-BF276EAA5B79}"/>
                </a:ext>
              </a:extLst>
            </p:cNvPr>
            <p:cNvSpPr txBox="1"/>
            <p:nvPr/>
          </p:nvSpPr>
          <p:spPr>
            <a:xfrm>
              <a:off x="8922427" y="2618998"/>
              <a:ext cx="2626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Syndrome Measurement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20C44DA3-F1CC-74FA-5843-719F8EC9A1C7}"/>
                    </a:ext>
                  </a:extLst>
                </p:cNvPr>
                <p:cNvSpPr txBox="1"/>
                <p:nvPr/>
              </p:nvSpPr>
              <p:spPr>
                <a:xfrm>
                  <a:off x="7989472" y="3034629"/>
                  <a:ext cx="4202528" cy="653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Phase estimation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en-US" dirty="0"/>
                    <a:t> to determine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lang="en-US" dirty="0"/>
                    <a:t> and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20C44DA3-F1CC-74FA-5843-719F8EC9A1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9472" y="3034629"/>
                  <a:ext cx="4202528" cy="653897"/>
                </a:xfrm>
                <a:prstGeom prst="rect">
                  <a:avLst/>
                </a:prstGeom>
                <a:blipFill>
                  <a:blip r:embed="rId34"/>
                  <a:stretch>
                    <a:fillRect l="-1506" t="-5769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2" name="Slide Number Placeholder 171">
            <a:extLst>
              <a:ext uri="{FF2B5EF4-FFF2-40B4-BE49-F238E27FC236}">
                <a16:creationId xmlns:a16="http://schemas.microsoft.com/office/drawing/2014/main" id="{681EF2AC-ED5F-7A03-17D2-3AB141A2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8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8F182-5C42-6793-43BB-96D7ED68AAA6}"/>
              </a:ext>
            </a:extLst>
          </p:cNvPr>
          <p:cNvSpPr txBox="1"/>
          <p:nvPr/>
        </p:nvSpPr>
        <p:spPr>
          <a:xfrm>
            <a:off x="7650493" y="6020858"/>
            <a:ext cx="4606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0" i="1" u="none" strike="noStrike" dirty="0">
                <a:solidFill>
                  <a:srgbClr val="0070C0"/>
                </a:solidFill>
                <a:effectLst/>
                <a:latin typeface="Proxima Nova"/>
              </a:rPr>
              <a:t>N. Gutman et. al., Phys. Rev. Lett. </a:t>
            </a:r>
            <a:r>
              <a:rPr lang="en-IN" sz="1400" b="1" i="1" u="none" strike="noStrike" dirty="0">
                <a:solidFill>
                  <a:srgbClr val="0070C0"/>
                </a:solidFill>
                <a:effectLst/>
                <a:latin typeface="Proxima Nova"/>
              </a:rPr>
              <a:t>132</a:t>
            </a:r>
            <a:r>
              <a:rPr lang="en-IN" sz="1400" b="0" i="1" u="none" strike="noStrike" dirty="0">
                <a:solidFill>
                  <a:srgbClr val="0070C0"/>
                </a:solidFill>
                <a:effectLst/>
                <a:latin typeface="Proxima Nova"/>
              </a:rPr>
              <a:t>, 153601 (2024).</a:t>
            </a:r>
          </a:p>
          <a:p>
            <a:endParaRPr lang="en-US" sz="1400" i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5BD34-D567-A2CC-BAE9-6C9EA2E24778}"/>
              </a:ext>
            </a:extLst>
          </p:cNvPr>
          <p:cNvSpPr txBox="1"/>
          <p:nvPr/>
        </p:nvSpPr>
        <p:spPr>
          <a:xfrm>
            <a:off x="7984542" y="3157863"/>
            <a:ext cx="415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0" i="1" u="none" strike="noStrike" dirty="0">
                <a:solidFill>
                  <a:srgbClr val="0070C0"/>
                </a:solidFill>
                <a:effectLst/>
                <a:latin typeface="Proxima Nova"/>
              </a:rPr>
              <a:t>Y. Wang et. </a:t>
            </a:r>
            <a:r>
              <a:rPr lang="en-IN" sz="1400" i="1" dirty="0">
                <a:solidFill>
                  <a:srgbClr val="0070C0"/>
                </a:solidFill>
                <a:latin typeface="Proxima Nova"/>
              </a:rPr>
              <a:t>a</a:t>
            </a:r>
            <a:r>
              <a:rPr lang="en-IN" sz="1400" b="0" i="1" u="none" strike="noStrike" dirty="0">
                <a:solidFill>
                  <a:srgbClr val="0070C0"/>
                </a:solidFill>
                <a:effectLst/>
                <a:latin typeface="Proxima Nova"/>
              </a:rPr>
              <a:t>l., Phys. Rev. A </a:t>
            </a:r>
            <a:r>
              <a:rPr lang="en-IN" sz="1400" b="1" i="1" u="none" strike="noStrike" dirty="0">
                <a:solidFill>
                  <a:srgbClr val="0070C0"/>
                </a:solidFill>
                <a:effectLst/>
                <a:latin typeface="Proxima Nova"/>
              </a:rPr>
              <a:t>104</a:t>
            </a:r>
            <a:r>
              <a:rPr lang="en-IN" sz="1400" b="0" i="1" u="none" strike="noStrike" dirty="0">
                <a:solidFill>
                  <a:srgbClr val="0070C0"/>
                </a:solidFill>
                <a:effectLst/>
                <a:latin typeface="Proxima Nova"/>
              </a:rPr>
              <a:t>, 032407 (2021</a:t>
            </a:r>
            <a:r>
              <a:rPr lang="en-US" sz="1400" b="0" i="1" u="none" strike="noStrike" dirty="0">
                <a:solidFill>
                  <a:srgbClr val="0070C0"/>
                </a:solidFill>
                <a:effectLst/>
                <a:latin typeface="Proxima Nova"/>
              </a:rPr>
              <a:t>).</a:t>
            </a:r>
            <a:endParaRPr lang="en-IN" sz="1400" b="0" i="1" u="none" strike="noStrike" dirty="0">
              <a:solidFill>
                <a:srgbClr val="0070C0"/>
              </a:solidFill>
              <a:effectLst/>
              <a:latin typeface="Proxima Nov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1FE298-D14C-5581-A333-9A96B98CF57C}"/>
              </a:ext>
            </a:extLst>
          </p:cNvPr>
          <p:cNvGrpSpPr/>
          <p:nvPr/>
        </p:nvGrpSpPr>
        <p:grpSpPr>
          <a:xfrm>
            <a:off x="7832883" y="3727024"/>
            <a:ext cx="4241801" cy="1366851"/>
            <a:chOff x="7832883" y="3727024"/>
            <a:chExt cx="4241801" cy="1366851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969E393-5497-5036-7304-C71E543F05B6}"/>
                </a:ext>
              </a:extLst>
            </p:cNvPr>
            <p:cNvSpPr txBox="1"/>
            <p:nvPr/>
          </p:nvSpPr>
          <p:spPr>
            <a:xfrm>
              <a:off x="9074169" y="3727024"/>
              <a:ext cx="1946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Recovery Process</a:t>
              </a:r>
            </a:p>
          </p:txBody>
        </p:sp>
        <p:pic>
          <p:nvPicPr>
            <p:cNvPr id="6" name="Picture 5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5FE9CA96-BE1F-C9EC-E8F6-A6C52DB10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883" y="4160425"/>
              <a:ext cx="4241801" cy="9334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789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113" grpId="0"/>
      <p:bldP spid="168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AFB-D644-130B-8C38-F0D5909F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Simulations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D3109F-2FC3-A157-69F6-17D8A25AA61B}"/>
              </a:ext>
            </a:extLst>
          </p:cNvPr>
          <p:cNvGrpSpPr/>
          <p:nvPr/>
        </p:nvGrpSpPr>
        <p:grpSpPr>
          <a:xfrm>
            <a:off x="214888" y="738336"/>
            <a:ext cx="4405243" cy="2880000"/>
            <a:chOff x="214888" y="738336"/>
            <a:chExt cx="4405243" cy="2880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2F87F62-9207-15EE-4CB9-B5F035CC9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7907" y="738336"/>
              <a:ext cx="3472224" cy="288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EBAAA9B-AB49-23CD-2F8E-CA53B2DB507C}"/>
                    </a:ext>
                  </a:extLst>
                </p:cNvPr>
                <p:cNvSpPr txBox="1"/>
                <p:nvPr/>
              </p:nvSpPr>
              <p:spPr>
                <a:xfrm>
                  <a:off x="214888" y="1179337"/>
                  <a:ext cx="10318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EBAAA9B-AB49-23CD-2F8E-CA53B2DB50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88" y="1179337"/>
                  <a:ext cx="103182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705229E-1B85-12DD-C5E5-0D53B7C8E2F4}"/>
              </a:ext>
            </a:extLst>
          </p:cNvPr>
          <p:cNvGrpSpPr/>
          <p:nvPr/>
        </p:nvGrpSpPr>
        <p:grpSpPr>
          <a:xfrm>
            <a:off x="214888" y="3812595"/>
            <a:ext cx="4405243" cy="2880000"/>
            <a:chOff x="214888" y="3812595"/>
            <a:chExt cx="4405243" cy="2880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3C3B367-0542-08CB-1FB2-18A7BB53F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3567" y="3812595"/>
              <a:ext cx="3496564" cy="288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DC8E74B-7763-21DF-748A-2AB3DE87290D}"/>
                    </a:ext>
                  </a:extLst>
                </p:cNvPr>
                <p:cNvSpPr txBox="1"/>
                <p:nvPr/>
              </p:nvSpPr>
              <p:spPr>
                <a:xfrm>
                  <a:off x="214888" y="4133672"/>
                  <a:ext cx="1246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=0,±1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DC8E74B-7763-21DF-748A-2AB3DE8729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88" y="4133672"/>
                  <a:ext cx="124662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6EF7712A-644D-41CF-2FCA-9EB66D07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AF80-4CB9-4404-85E6-F49E9C593CB9}" type="slidenum">
              <a:rPr lang="en-IN" smtClean="0"/>
              <a:t>9</a:t>
            </a:fld>
            <a:endParaRPr lang="en-IN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AE9F418-F6F6-032A-D62C-62C30A689AA0}"/>
              </a:ext>
            </a:extLst>
          </p:cNvPr>
          <p:cNvGrpSpPr/>
          <p:nvPr/>
        </p:nvGrpSpPr>
        <p:grpSpPr>
          <a:xfrm>
            <a:off x="6651442" y="3126639"/>
            <a:ext cx="2534427" cy="3316164"/>
            <a:chOff x="6651442" y="3126639"/>
            <a:chExt cx="2534427" cy="3316164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7D4BDC6B-C020-D2E9-E572-D867F4752D17}"/>
                </a:ext>
              </a:extLst>
            </p:cNvPr>
            <p:cNvGrpSpPr/>
            <p:nvPr/>
          </p:nvGrpSpPr>
          <p:grpSpPr>
            <a:xfrm>
              <a:off x="6651442" y="3126639"/>
              <a:ext cx="2534427" cy="3316164"/>
              <a:chOff x="6651442" y="3126639"/>
              <a:chExt cx="2534427" cy="3316164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7572A58D-627F-51D8-880D-E644A2E5C99E}"/>
                  </a:ext>
                </a:extLst>
              </p:cNvPr>
              <p:cNvGrpSpPr/>
              <p:nvPr/>
            </p:nvGrpSpPr>
            <p:grpSpPr>
              <a:xfrm>
                <a:off x="8105124" y="3126639"/>
                <a:ext cx="1080745" cy="3316164"/>
                <a:chOff x="5526569" y="1928521"/>
                <a:chExt cx="1080745" cy="3316164"/>
              </a:xfrm>
            </p:grpSpPr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1D53FD95-96C2-7EFB-52E2-FF58DA321F5E}"/>
                    </a:ext>
                  </a:extLst>
                </p:cNvPr>
                <p:cNvGrpSpPr/>
                <p:nvPr/>
              </p:nvGrpSpPr>
              <p:grpSpPr>
                <a:xfrm>
                  <a:off x="5526569" y="1928521"/>
                  <a:ext cx="1080745" cy="3316164"/>
                  <a:chOff x="10019202" y="3775920"/>
                  <a:chExt cx="1080745" cy="3316164"/>
                </a:xfrm>
              </p:grpSpPr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EB3AAFE7-4CC8-6CD6-E84E-A02485CF39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94841" y="6485942"/>
                    <a:ext cx="86495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150651BE-82E2-8E3C-618F-75556FE624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94841" y="5723554"/>
                    <a:ext cx="86495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440B3471-A941-E879-C4E1-DE13FD8043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94841" y="4682443"/>
                    <a:ext cx="86495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8CE03AF9-5D3E-7FAE-500E-9BAE803322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94841" y="3929506"/>
                    <a:ext cx="86495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9" name="Oval 128">
                        <a:extLst>
                          <a:ext uri="{FF2B5EF4-FFF2-40B4-BE49-F238E27FC236}">
                            <a16:creationId xmlns:a16="http://schemas.microsoft.com/office/drawing/2014/main" id="{914B2E6A-9DFF-0C9E-C35E-5FC54EEFE4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40506" y="5560494"/>
                        <a:ext cx="301582" cy="308123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20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en-IN" sz="120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4ABDFC2E-60DA-8165-B2EF-CC0145D014C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440506" y="5560494"/>
                        <a:ext cx="301582" cy="308123"/>
                      </a:xfrm>
                      <a:prstGeom prst="ellipse">
                        <a:avLst/>
                      </a:prstGeom>
                      <a:blipFill>
                        <a:blip r:embed="rId7"/>
                        <a:stretch>
                          <a:fillRect l="-20833" r="-29167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0" name="Oval 129">
                        <a:extLst>
                          <a:ext uri="{FF2B5EF4-FFF2-40B4-BE49-F238E27FC236}">
                            <a16:creationId xmlns:a16="http://schemas.microsoft.com/office/drawing/2014/main" id="{33A01DDF-633F-3740-9F65-C72AAE296C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40506" y="6323997"/>
                        <a:ext cx="301582" cy="308123"/>
                      </a:xfrm>
                      <a:prstGeom prst="ellipse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en-IN" sz="120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6" name="Oval 85">
                        <a:extLst>
                          <a:ext uri="{FF2B5EF4-FFF2-40B4-BE49-F238E27FC236}">
                            <a16:creationId xmlns:a16="http://schemas.microsoft.com/office/drawing/2014/main" id="{3F5B51F6-3E46-3E64-4497-09520BDDE0B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440506" y="6323997"/>
                        <a:ext cx="301582" cy="308123"/>
                      </a:xfrm>
                      <a:prstGeom prst="ellipse">
                        <a:avLst/>
                      </a:prstGeom>
                      <a:blipFill>
                        <a:blip r:embed="rId8"/>
                        <a:stretch>
                          <a:fillRect l="-20833" r="-29167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1" name="Oval 130">
                        <a:extLst>
                          <a:ext uri="{FF2B5EF4-FFF2-40B4-BE49-F238E27FC236}">
                            <a16:creationId xmlns:a16="http://schemas.microsoft.com/office/drawing/2014/main" id="{0DCBC8AE-3A89-B8CF-CBF8-300012F11B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40506" y="4530364"/>
                        <a:ext cx="301582" cy="308123"/>
                      </a:xfrm>
                      <a:prstGeom prst="ellipse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IN" sz="120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1" name="Oval 130">
                        <a:extLst>
                          <a:ext uri="{FF2B5EF4-FFF2-40B4-BE49-F238E27FC236}">
                            <a16:creationId xmlns:a16="http://schemas.microsoft.com/office/drawing/2014/main" id="{0DCBC8AE-3A89-B8CF-CBF8-300012F11BC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440506" y="4530364"/>
                        <a:ext cx="301582" cy="308123"/>
                      </a:xfrm>
                      <a:prstGeom prst="ellipse">
                        <a:avLst/>
                      </a:prstGeom>
                      <a:blipFill>
                        <a:blip r:embed="rId45"/>
                        <a:stretch>
                          <a:fillRect l="-4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id="{FB7978F3-28F7-1F08-1F43-4DF61FE72B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40506" y="3775920"/>
                        <a:ext cx="301582" cy="308123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20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IN" sz="120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id="{FB7978F3-28F7-1F08-1F43-4DF61FE72B2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440506" y="3775920"/>
                        <a:ext cx="301582" cy="308123"/>
                      </a:xfrm>
                      <a:prstGeom prst="ellipse">
                        <a:avLst/>
                      </a:prstGeom>
                      <a:blipFill>
                        <a:blip r:embed="rId46"/>
                        <a:stretch>
                          <a:fillRect l="-4000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C8257846-F3E7-96DC-2609-E003415CC2D4}"/>
                      </a:ext>
                    </a:extLst>
                  </p:cNvPr>
                  <p:cNvGrpSpPr/>
                  <p:nvPr/>
                </p:nvGrpSpPr>
                <p:grpSpPr>
                  <a:xfrm>
                    <a:off x="10194844" y="4177702"/>
                    <a:ext cx="864957" cy="2044600"/>
                    <a:chOff x="475632" y="4945620"/>
                    <a:chExt cx="360000" cy="575705"/>
                  </a:xfrm>
                </p:grpSpPr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7F97130B-D628-5F53-0B15-6349135186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5632" y="4945620"/>
                      <a:ext cx="360000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>
                      <a:extLst>
                        <a:ext uri="{FF2B5EF4-FFF2-40B4-BE49-F238E27FC236}">
                          <a16:creationId xmlns:a16="http://schemas.microsoft.com/office/drawing/2014/main" id="{0861C7F7-F960-054A-8743-64CCDDA6CC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5632" y="5018645"/>
                      <a:ext cx="360000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1C73451D-172F-9175-F111-263C4229E0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5632" y="5158346"/>
                      <a:ext cx="360000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>
                      <a:extLst>
                        <a:ext uri="{FF2B5EF4-FFF2-40B4-BE49-F238E27FC236}">
                          <a16:creationId xmlns:a16="http://schemas.microsoft.com/office/drawing/2014/main" id="{3AD0DE9B-F1B9-5047-4360-8BDEC0534E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5632" y="5308600"/>
                      <a:ext cx="360000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E7F57F19-4D7A-DE97-8668-9536C2E9C9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5632" y="5451475"/>
                      <a:ext cx="360000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44">
                      <a:extLst>
                        <a:ext uri="{FF2B5EF4-FFF2-40B4-BE49-F238E27FC236}">
                          <a16:creationId xmlns:a16="http://schemas.microsoft.com/office/drawing/2014/main" id="{794EE1EF-5817-405E-E674-B857D5727C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5632" y="5521325"/>
                      <a:ext cx="360000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21254B1E-3493-64E7-3A06-5DE7991F7451}"/>
                      </a:ext>
                    </a:extLst>
                  </p:cNvPr>
                  <p:cNvSpPr txBox="1"/>
                  <p:nvPr/>
                </p:nvSpPr>
                <p:spPr>
                  <a:xfrm>
                    <a:off x="10019202" y="6784307"/>
                    <a:ext cx="108074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N=20, </a:t>
                    </a:r>
                    <a:r>
                      <a:rPr lang="en-US" sz="14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J</a:t>
                    </a:r>
                    <a:r>
                      <a:rPr lang="en-US" sz="1400" i="1" baseline="-2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</a:t>
                    </a:r>
                    <a:r>
                      <a:rPr lang="en-U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=5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A05323B4-67FA-8C87-24F6-3F269707DC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99355" y="3351959"/>
                  <a:ext cx="86495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CF524EF-DA79-2B65-62C5-B93482915A22}"/>
                  </a:ext>
                </a:extLst>
              </p:cNvPr>
              <p:cNvSpPr txBox="1"/>
              <p:nvPr/>
            </p:nvSpPr>
            <p:spPr>
              <a:xfrm>
                <a:off x="6651442" y="3651716"/>
                <a:ext cx="142397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Multiple rounds of decay </a:t>
                </a:r>
              </a:p>
              <a:p>
                <a:pPr algn="ctr"/>
                <a:r>
                  <a:rPr lang="en-US" sz="1400" dirty="0"/>
                  <a:t>+ QEC </a:t>
                </a:r>
              </a:p>
            </p:txBody>
          </p:sp>
        </p:grp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65C3ED33-C3E7-B166-B64A-ECE07D1CEC2C}"/>
                </a:ext>
              </a:extLst>
            </p:cNvPr>
            <p:cNvCxnSpPr/>
            <p:nvPr/>
          </p:nvCxnSpPr>
          <p:spPr>
            <a:xfrm>
              <a:off x="6846713" y="4133672"/>
              <a:ext cx="11960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ED5F830-757E-1CAD-35B2-77C1D7527DCB}"/>
              </a:ext>
            </a:extLst>
          </p:cNvPr>
          <p:cNvGrpSpPr/>
          <p:nvPr/>
        </p:nvGrpSpPr>
        <p:grpSpPr>
          <a:xfrm>
            <a:off x="4620131" y="796644"/>
            <a:ext cx="2431438" cy="5625395"/>
            <a:chOff x="4620131" y="796644"/>
            <a:chExt cx="2431438" cy="5625395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B262A5F2-74C3-8FC2-0488-C7CE87EF634B}"/>
                </a:ext>
              </a:extLst>
            </p:cNvPr>
            <p:cNvGrpSpPr/>
            <p:nvPr/>
          </p:nvGrpSpPr>
          <p:grpSpPr>
            <a:xfrm>
              <a:off x="4620131" y="796644"/>
              <a:ext cx="2316176" cy="5625395"/>
              <a:chOff x="4620131" y="796644"/>
              <a:chExt cx="2316176" cy="5625395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DE91D4C-EDA2-725A-5C79-B1335EDFEC26}"/>
                  </a:ext>
                </a:extLst>
              </p:cNvPr>
              <p:cNvGrpSpPr/>
              <p:nvPr/>
            </p:nvGrpSpPr>
            <p:grpSpPr>
              <a:xfrm>
                <a:off x="5557230" y="796644"/>
                <a:ext cx="1077539" cy="5625395"/>
                <a:chOff x="5557230" y="796644"/>
                <a:chExt cx="1077539" cy="5625395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875E9D1D-C70F-EBC2-E3DC-0390B6A405C7}"/>
                    </a:ext>
                  </a:extLst>
                </p:cNvPr>
                <p:cNvGrpSpPr/>
                <p:nvPr/>
              </p:nvGrpSpPr>
              <p:grpSpPr>
                <a:xfrm>
                  <a:off x="5557230" y="796644"/>
                  <a:ext cx="1077539" cy="5625395"/>
                  <a:chOff x="5557230" y="796644"/>
                  <a:chExt cx="1077539" cy="5625395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9E4AB856-79CE-835D-4A1B-2BA33406CD22}"/>
                      </a:ext>
                    </a:extLst>
                  </p:cNvPr>
                  <p:cNvGrpSpPr/>
                  <p:nvPr/>
                </p:nvGrpSpPr>
                <p:grpSpPr>
                  <a:xfrm>
                    <a:off x="5557230" y="1579598"/>
                    <a:ext cx="1077539" cy="4842441"/>
                    <a:chOff x="10049863" y="3426997"/>
                    <a:chExt cx="1077539" cy="4842441"/>
                  </a:xfrm>
                </p:grpSpPr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B1BFDABB-A57D-1510-0B2D-D376CEA3D0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194841" y="6485942"/>
                      <a:ext cx="864958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28A77F5D-D469-0C79-C266-0E01130A33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194841" y="5723554"/>
                      <a:ext cx="864958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FF7AE714-7A0E-8A8C-46F0-61931AFA47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194841" y="4682443"/>
                      <a:ext cx="864958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9E9CCB73-2A20-88A0-7404-275C737710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194841" y="3929506"/>
                      <a:ext cx="864958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3" name="Oval 82">
                          <a:extLst>
                            <a:ext uri="{FF2B5EF4-FFF2-40B4-BE49-F238E27FC236}">
                              <a16:creationId xmlns:a16="http://schemas.microsoft.com/office/drawing/2014/main" id="{299D59D1-03A8-0F78-D2F4-E0E6A77096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40506" y="5560494"/>
                          <a:ext cx="301582" cy="308123"/>
                        </a:xfrm>
                        <a:prstGeom prst="ellipse">
                          <a:avLst/>
                        </a:prstGeom>
                        <a:solidFill>
                          <a:srgbClr val="C00000"/>
                        </a:soli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20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IN" sz="120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4ABDFC2E-60DA-8165-B2EF-CC0145D014C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440506" y="5560494"/>
                          <a:ext cx="301582" cy="308123"/>
                        </a:xfrm>
                        <a:prstGeom prst="ellipse">
                          <a:avLst/>
                        </a:prstGeom>
                        <a:blipFill>
                          <a:blip r:embed="rId7"/>
                          <a:stretch>
                            <a:fillRect l="-20833" r="-29167"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" name="Oval 83">
                          <a:extLst>
                            <a:ext uri="{FF2B5EF4-FFF2-40B4-BE49-F238E27FC236}">
                              <a16:creationId xmlns:a16="http://schemas.microsoft.com/office/drawing/2014/main" id="{E801E46F-B00C-99C2-ACF5-B09F9894AE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40506" y="6323997"/>
                          <a:ext cx="301582" cy="308123"/>
                        </a:xfrm>
                        <a:prstGeom prst="ellipse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IN" sz="120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86" name="Oval 85">
                          <a:extLst>
                            <a:ext uri="{FF2B5EF4-FFF2-40B4-BE49-F238E27FC236}">
                              <a16:creationId xmlns:a16="http://schemas.microsoft.com/office/drawing/2014/main" id="{3F5B51F6-3E46-3E64-4497-09520BDDE0B5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440506" y="6323997"/>
                          <a:ext cx="301582" cy="308123"/>
                        </a:xfrm>
                        <a:prstGeom prst="ellipse">
                          <a:avLst/>
                        </a:prstGeom>
                        <a:blipFill>
                          <a:blip r:embed="rId8"/>
                          <a:stretch>
                            <a:fillRect l="-20833" r="-29167"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8A01AF36-0049-79DA-A24E-CDC5AB8BCE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40506" y="4530364"/>
                          <a:ext cx="301582" cy="308123"/>
                        </a:xfrm>
                        <a:prstGeom prst="ellipse">
                          <a:avLst/>
                        </a:prstGeom>
                        <a:solidFill>
                          <a:srgbClr val="002060"/>
                        </a:soli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20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8A01AF36-0049-79DA-A24E-CDC5AB8BCE0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440506" y="4530364"/>
                          <a:ext cx="301582" cy="308123"/>
                        </a:xfrm>
                        <a:prstGeom prst="ellipse">
                          <a:avLst/>
                        </a:prstGeom>
                        <a:blipFill>
                          <a:blip r:embed="rId47"/>
                          <a:stretch>
                            <a:fillRect l="-4000"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6" name="Oval 85">
                          <a:extLst>
                            <a:ext uri="{FF2B5EF4-FFF2-40B4-BE49-F238E27FC236}">
                              <a16:creationId xmlns:a16="http://schemas.microsoft.com/office/drawing/2014/main" id="{6F3213D7-4515-2E01-36C9-5B5118C1F0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40506" y="3775920"/>
                          <a:ext cx="301582" cy="308123"/>
                        </a:xfrm>
                        <a:prstGeom prst="ellipse">
                          <a:avLst/>
                        </a:prstGeom>
                        <a:solidFill>
                          <a:srgbClr val="C00000"/>
                        </a:soli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20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20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86" name="Oval 85">
                          <a:extLst>
                            <a:ext uri="{FF2B5EF4-FFF2-40B4-BE49-F238E27FC236}">
                              <a16:creationId xmlns:a16="http://schemas.microsoft.com/office/drawing/2014/main" id="{6F3213D7-4515-2E01-36C9-5B5118C1F07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440506" y="3775920"/>
                          <a:ext cx="301582" cy="308123"/>
                        </a:xfrm>
                        <a:prstGeom prst="ellipse">
                          <a:avLst/>
                        </a:prstGeom>
                        <a:blipFill>
                          <a:blip r:embed="rId48"/>
                          <a:stretch>
                            <a:fillRect l="-4000"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A26BF138-48E7-B474-0013-D42054B411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94824" y="3687196"/>
                      <a:ext cx="864976" cy="3039013"/>
                      <a:chOff x="2103049" y="2618069"/>
                      <a:chExt cx="1032520" cy="3550664"/>
                    </a:xfrm>
                  </p:grpSpPr>
                  <p:grpSp>
                    <p:nvGrpSpPr>
                      <p:cNvPr id="93" name="Group 92">
                        <a:extLst>
                          <a:ext uri="{FF2B5EF4-FFF2-40B4-BE49-F238E27FC236}">
                            <a16:creationId xmlns:a16="http://schemas.microsoft.com/office/drawing/2014/main" id="{3B6E6CA6-081C-1841-A5B9-6D1BE7ADFE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03072" y="3191157"/>
                        <a:ext cx="1032497" cy="2388831"/>
                        <a:chOff x="475632" y="4945620"/>
                        <a:chExt cx="360000" cy="575705"/>
                      </a:xfrm>
                    </p:grpSpPr>
                    <p:cxnSp>
                      <p:nvCxnSpPr>
                        <p:cNvPr id="96" name="Straight Connector 95">
                          <a:extLst>
                            <a:ext uri="{FF2B5EF4-FFF2-40B4-BE49-F238E27FC236}">
                              <a16:creationId xmlns:a16="http://schemas.microsoft.com/office/drawing/2014/main" id="{408716BE-7BA9-14EE-FA18-6FBA71B6542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75632" y="4945620"/>
                          <a:ext cx="360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7" name="Straight Connector 96">
                          <a:extLst>
                            <a:ext uri="{FF2B5EF4-FFF2-40B4-BE49-F238E27FC236}">
                              <a16:creationId xmlns:a16="http://schemas.microsoft.com/office/drawing/2014/main" id="{7D8CAF19-3043-95D0-9D89-92569F8A173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75632" y="5018645"/>
                          <a:ext cx="360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" name="Straight Connector 97">
                          <a:extLst>
                            <a:ext uri="{FF2B5EF4-FFF2-40B4-BE49-F238E27FC236}">
                              <a16:creationId xmlns:a16="http://schemas.microsoft.com/office/drawing/2014/main" id="{2688A6D8-A2BF-17AF-85E4-78DBA89F241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75632" y="5158346"/>
                          <a:ext cx="360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" name="Straight Connector 98">
                          <a:extLst>
                            <a:ext uri="{FF2B5EF4-FFF2-40B4-BE49-F238E27FC236}">
                              <a16:creationId xmlns:a16="http://schemas.microsoft.com/office/drawing/2014/main" id="{48F37924-C29D-B4AC-3B05-9032AEA4F77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75632" y="5308600"/>
                          <a:ext cx="360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" name="Straight Connector 99">
                          <a:extLst>
                            <a:ext uri="{FF2B5EF4-FFF2-40B4-BE49-F238E27FC236}">
                              <a16:creationId xmlns:a16="http://schemas.microsoft.com/office/drawing/2014/main" id="{E9126CFC-E1C9-D97D-1B9B-A1E6FEAD7ED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75632" y="5451475"/>
                          <a:ext cx="360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" name="Straight Connector 100">
                          <a:extLst>
                            <a:ext uri="{FF2B5EF4-FFF2-40B4-BE49-F238E27FC236}">
                              <a16:creationId xmlns:a16="http://schemas.microsoft.com/office/drawing/2014/main" id="{4358D594-C10F-62AC-9D77-0C8C6967220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75632" y="5521325"/>
                          <a:ext cx="360000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94" name="Straight Connector 93">
                        <a:extLst>
                          <a:ext uri="{FF2B5EF4-FFF2-40B4-BE49-F238E27FC236}">
                            <a16:creationId xmlns:a16="http://schemas.microsoft.com/office/drawing/2014/main" id="{4B1FC844-8D68-18F5-6507-B6CB4DFF43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103060" y="6168733"/>
                        <a:ext cx="1032493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Straight Connector 94">
                        <a:extLst>
                          <a:ext uri="{FF2B5EF4-FFF2-40B4-BE49-F238E27FC236}">
                            <a16:creationId xmlns:a16="http://schemas.microsoft.com/office/drawing/2014/main" id="{5B877A49-7621-9485-5D17-5AD35B708A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103049" y="2618069"/>
                        <a:ext cx="103251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F2B7C769-4C74-C49F-391A-28E292C31B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49863" y="7961661"/>
                      <a:ext cx="107753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N=20, J=10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71D64456-28D9-6D7D-11CA-EDF36F33C9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189938" y="6975565"/>
                      <a:ext cx="864957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A98DCB8D-E6A1-09DB-C190-C0411D5AFF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197432" y="3426997"/>
                      <a:ext cx="864957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30F1F601-E5F8-EE60-85F8-39FEB7B889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99033" y="1299153"/>
                    <a:ext cx="86495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2CCBA872-70BE-DE51-6D7A-1CC527C92D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99016" y="1056803"/>
                    <a:ext cx="864968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D08827BC-21B3-B3A7-68A9-8CB139CA05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01624" y="796644"/>
                    <a:ext cx="864957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8C306777-6246-E4AA-2E22-2A14C4A3BC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05383" y="5362443"/>
                    <a:ext cx="86495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798B5E4B-DE0F-11A3-A5F3-B68ADF01AA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05375" y="5602670"/>
                    <a:ext cx="864953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C377E11B-348A-12DC-4BE6-C9C294AD2D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00480" y="5852066"/>
                    <a:ext cx="864957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40E6E968-9CA3-454E-89BE-E6F9DD00FA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99355" y="3351959"/>
                    <a:ext cx="86495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1300192B-9135-86FD-49DD-49AFC7C0D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5999" y="5504522"/>
                      <a:ext cx="180000" cy="18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IN" sz="1201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1300192B-9135-86FD-49DD-49AFC7C0D4D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5999" y="5504522"/>
                      <a:ext cx="180000" cy="180000"/>
                    </a:xfrm>
                    <a:prstGeom prst="ellipse">
                      <a:avLst/>
                    </a:prstGeom>
                    <a:blipFill>
                      <a:blip r:embed="rId49"/>
                      <a:stretch>
                        <a:fillRect l="-6250" t="-5882" b="-29412"/>
                      </a:stretch>
                    </a:blipFill>
                    <a:ln>
                      <a:solidFill>
                        <a:srgbClr val="C0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Oval 110">
                      <a:extLst>
                        <a:ext uri="{FF2B5EF4-FFF2-40B4-BE49-F238E27FC236}">
                          <a16:creationId xmlns:a16="http://schemas.microsoft.com/office/drawing/2014/main" id="{54F96C47-4561-5D45-A82A-858538EA2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0119" y="5773480"/>
                      <a:ext cx="180000" cy="18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1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IN" sz="1201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1" name="Oval 110">
                      <a:extLst>
                        <a:ext uri="{FF2B5EF4-FFF2-40B4-BE49-F238E27FC236}">
                          <a16:creationId xmlns:a16="http://schemas.microsoft.com/office/drawing/2014/main" id="{54F96C47-4561-5D45-A82A-858538EA28C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10119" y="5773480"/>
                      <a:ext cx="180000" cy="180000"/>
                    </a:xfrm>
                    <a:prstGeom prst="ellipse">
                      <a:avLst/>
                    </a:prstGeom>
                    <a:blipFill>
                      <a:blip r:embed="rId50"/>
                      <a:stretch>
                        <a:fillRect l="-43750" t="-6250" r="-25000" b="-31250"/>
                      </a:stretch>
                    </a:blipFill>
                    <a:ln>
                      <a:solidFill>
                        <a:srgbClr val="00206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49" name="Rounded Rectangle 148">
                <a:extLst>
                  <a:ext uri="{FF2B5EF4-FFF2-40B4-BE49-F238E27FC236}">
                    <a16:creationId xmlns:a16="http://schemas.microsoft.com/office/drawing/2014/main" id="{AB716758-72DD-C284-B21E-177F99826143}"/>
                  </a:ext>
                </a:extLst>
              </p:cNvPr>
              <p:cNvSpPr/>
              <p:nvPr/>
            </p:nvSpPr>
            <p:spPr>
              <a:xfrm>
                <a:off x="5810773" y="5460272"/>
                <a:ext cx="570451" cy="538384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C4EF6E54-08D7-0843-02AD-9C3C812BF718}"/>
                  </a:ext>
                </a:extLst>
              </p:cNvPr>
              <p:cNvCxnSpPr>
                <a:stCxn id="149" idx="1"/>
              </p:cNvCxnSpPr>
              <p:nvPr/>
            </p:nvCxnSpPr>
            <p:spPr>
              <a:xfrm flipH="1" flipV="1">
                <a:off x="5382769" y="5323900"/>
                <a:ext cx="428004" cy="40556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ounded Rectangle 151">
                <a:extLst>
                  <a:ext uri="{FF2B5EF4-FFF2-40B4-BE49-F238E27FC236}">
                    <a16:creationId xmlns:a16="http://schemas.microsoft.com/office/drawing/2014/main" id="{E3F6E0B0-A772-3516-C275-D0845D6BC01D}"/>
                  </a:ext>
                </a:extLst>
              </p:cNvPr>
              <p:cNvSpPr/>
              <p:nvPr/>
            </p:nvSpPr>
            <p:spPr>
              <a:xfrm>
                <a:off x="5850076" y="1901210"/>
                <a:ext cx="570451" cy="2939552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666CA6A5-3C37-4607-0C68-0AE947D5DDF2}"/>
                  </a:ext>
                </a:extLst>
              </p:cNvPr>
              <p:cNvCxnSpPr>
                <a:stCxn id="152" idx="1"/>
              </p:cNvCxnSpPr>
              <p:nvPr/>
            </p:nvCxnSpPr>
            <p:spPr>
              <a:xfrm flipH="1" flipV="1">
                <a:off x="5422072" y="2950722"/>
                <a:ext cx="428004" cy="420264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DA3990D-9B0B-1F1B-9F06-D848A423EA81}"/>
                  </a:ext>
                </a:extLst>
              </p:cNvPr>
              <p:cNvSpPr txBox="1"/>
              <p:nvPr/>
            </p:nvSpPr>
            <p:spPr>
              <a:xfrm>
                <a:off x="4620131" y="5056633"/>
                <a:ext cx="10903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Unencoded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31091DED-295B-99D0-0947-8CC5F24A66C0}"/>
                  </a:ext>
                </a:extLst>
              </p:cNvPr>
              <p:cNvSpPr txBox="1"/>
              <p:nvPr/>
            </p:nvSpPr>
            <p:spPr>
              <a:xfrm>
                <a:off x="4715837" y="2707923"/>
                <a:ext cx="8739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00FF"/>
                    </a:solidFill>
                  </a:rPr>
                  <a:t>Encoded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892B575-0D64-17A8-D425-CEED0CE2B790}"/>
                  </a:ext>
                </a:extLst>
              </p:cNvPr>
              <p:cNvSpPr txBox="1"/>
              <p:nvPr/>
            </p:nvSpPr>
            <p:spPr>
              <a:xfrm>
                <a:off x="6568809" y="189321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2C105BD-B8D7-8EE7-4BC4-64B89228A63C}"/>
                  </a:ext>
                </a:extLst>
              </p:cNvPr>
              <p:cNvSpPr txBox="1"/>
              <p:nvPr/>
            </p:nvSpPr>
            <p:spPr>
              <a:xfrm>
                <a:off x="6568809" y="2651732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95027F81-5C05-0CA4-F3F7-A6A85A093881}"/>
                  </a:ext>
                </a:extLst>
              </p:cNvPr>
              <p:cNvSpPr txBox="1"/>
              <p:nvPr/>
            </p:nvSpPr>
            <p:spPr>
              <a:xfrm>
                <a:off x="5329354" y="3691772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-2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845A55B4-C6D9-BE40-3EBC-00E388A5B814}"/>
                  </a:ext>
                </a:extLst>
              </p:cNvPr>
              <p:cNvSpPr txBox="1"/>
              <p:nvPr/>
            </p:nvSpPr>
            <p:spPr>
              <a:xfrm>
                <a:off x="5329354" y="4450286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-5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64C6F5E-FE4B-8932-800F-3F4EB6ABA20C}"/>
                  </a:ext>
                </a:extLst>
              </p:cNvPr>
              <p:cNvSpPr txBox="1"/>
              <p:nvPr/>
            </p:nvSpPr>
            <p:spPr>
              <a:xfrm>
                <a:off x="6549663" y="5410846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-9</a:t>
                </a:r>
              </a:p>
            </p:txBody>
          </p:sp>
        </p:grp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85B7485-1212-FEA5-131B-D7FEAF30B221}"/>
                </a:ext>
              </a:extLst>
            </p:cNvPr>
            <p:cNvSpPr txBox="1"/>
            <p:nvPr/>
          </p:nvSpPr>
          <p:spPr>
            <a:xfrm>
              <a:off x="6558870" y="5664276"/>
              <a:ext cx="492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DABC5966-88E2-CC5A-32D4-AC4610C130D5}"/>
              </a:ext>
            </a:extLst>
          </p:cNvPr>
          <p:cNvCxnSpPr/>
          <p:nvPr/>
        </p:nvCxnSpPr>
        <p:spPr>
          <a:xfrm flipV="1">
            <a:off x="2912742" y="1249187"/>
            <a:ext cx="653143" cy="229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58E24F-000E-8008-26C3-A1E87832B224}"/>
              </a:ext>
            </a:extLst>
          </p:cNvPr>
          <p:cNvGrpSpPr/>
          <p:nvPr/>
        </p:nvGrpSpPr>
        <p:grpSpPr>
          <a:xfrm>
            <a:off x="9397385" y="3837409"/>
            <a:ext cx="2605959" cy="646331"/>
            <a:chOff x="9397385" y="3837409"/>
            <a:chExt cx="2605959" cy="64633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432F9404-6D81-82E7-9678-FF0C33019A16}"/>
                </a:ext>
              </a:extLst>
            </p:cNvPr>
            <p:cNvCxnSpPr/>
            <p:nvPr/>
          </p:nvCxnSpPr>
          <p:spPr>
            <a:xfrm>
              <a:off x="9397385" y="4158607"/>
              <a:ext cx="11960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Multiply 3">
              <a:extLst>
                <a:ext uri="{FF2B5EF4-FFF2-40B4-BE49-F238E27FC236}">
                  <a16:creationId xmlns:a16="http://schemas.microsoft.com/office/drawing/2014/main" id="{9E61AC5A-EB28-5B34-3A81-D635B0B5B789}"/>
                </a:ext>
              </a:extLst>
            </p:cNvPr>
            <p:cNvSpPr/>
            <p:nvPr/>
          </p:nvSpPr>
          <p:spPr>
            <a:xfrm>
              <a:off x="9827772" y="3959504"/>
              <a:ext cx="350660" cy="389182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73DE89C-6891-70A9-6590-46E9DA76AD75}"/>
                    </a:ext>
                  </a:extLst>
                </p:cNvPr>
                <p:cNvSpPr txBox="1"/>
                <p:nvPr/>
              </p:nvSpPr>
              <p:spPr>
                <a:xfrm>
                  <a:off x="10555544" y="3837409"/>
                  <a:ext cx="1447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C00000"/>
                      </a:solidFill>
                    </a:rPr>
                    <a:t>No encoding 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73DE89C-6891-70A9-6590-46E9DA76A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5544" y="3837409"/>
                  <a:ext cx="1447800" cy="646331"/>
                </a:xfrm>
                <a:prstGeom prst="rect">
                  <a:avLst/>
                </a:prstGeom>
                <a:blipFill>
                  <a:blip r:embed="rId51"/>
                  <a:stretch>
                    <a:fillRect l="-2609" t="-1887" r="-5217" b="-113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0AC271D-8F34-48CF-62CA-3DF32EDBADC3}"/>
              </a:ext>
            </a:extLst>
          </p:cNvPr>
          <p:cNvSpPr txBox="1"/>
          <p:nvPr/>
        </p:nvSpPr>
        <p:spPr>
          <a:xfrm>
            <a:off x="4509192" y="5471684"/>
            <a:ext cx="11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Less # Excitation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CD83F4-EA84-3131-5A85-4826AE77CCC5}"/>
              </a:ext>
            </a:extLst>
          </p:cNvPr>
          <p:cNvSpPr txBox="1"/>
          <p:nvPr/>
        </p:nvSpPr>
        <p:spPr>
          <a:xfrm>
            <a:off x="4515462" y="3023942"/>
            <a:ext cx="11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More # Excitation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C0E2DEF-8886-3E9A-11F6-289F18EFEEF2}"/>
              </a:ext>
            </a:extLst>
          </p:cNvPr>
          <p:cNvCxnSpPr/>
          <p:nvPr/>
        </p:nvCxnSpPr>
        <p:spPr>
          <a:xfrm flipV="1">
            <a:off x="1953063" y="2661188"/>
            <a:ext cx="653143" cy="22963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4CE7B4-9E2E-BF6C-5F42-E88EB9987613}"/>
              </a:ext>
            </a:extLst>
          </p:cNvPr>
          <p:cNvCxnSpPr/>
          <p:nvPr/>
        </p:nvCxnSpPr>
        <p:spPr>
          <a:xfrm flipV="1">
            <a:off x="1940964" y="1019555"/>
            <a:ext cx="653143" cy="2296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89A68AD-669F-5A69-8125-2F8A3EF65F77}"/>
              </a:ext>
            </a:extLst>
          </p:cNvPr>
          <p:cNvCxnSpPr/>
          <p:nvPr/>
        </p:nvCxnSpPr>
        <p:spPr>
          <a:xfrm flipV="1">
            <a:off x="2882508" y="911186"/>
            <a:ext cx="653143" cy="22963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491FFEF-0064-5D2D-A656-AAE02DD33435}"/>
              </a:ext>
            </a:extLst>
          </p:cNvPr>
          <p:cNvGrpSpPr/>
          <p:nvPr/>
        </p:nvGrpSpPr>
        <p:grpSpPr>
          <a:xfrm>
            <a:off x="6778503" y="351006"/>
            <a:ext cx="5147938" cy="3426301"/>
            <a:chOff x="9903567" y="66759"/>
            <a:chExt cx="5147938" cy="342630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345F70-362E-35F8-7704-E8398827A534}"/>
                </a:ext>
              </a:extLst>
            </p:cNvPr>
            <p:cNvSpPr txBox="1"/>
            <p:nvPr/>
          </p:nvSpPr>
          <p:spPr>
            <a:xfrm>
              <a:off x="11450660" y="66759"/>
              <a:ext cx="338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chemeClr val="accent6">
                      <a:lumMod val="50000"/>
                    </a:schemeClr>
                  </a:solidFill>
                </a:rPr>
                <a:t>Teleportation based Extraction</a:t>
              </a:r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C3E8F25A-1E68-FAC1-B4F7-287B361AF632}"/>
                </a:ext>
              </a:extLst>
            </p:cNvPr>
            <p:cNvSpPr/>
            <p:nvPr/>
          </p:nvSpPr>
          <p:spPr>
            <a:xfrm>
              <a:off x="11694642" y="766835"/>
              <a:ext cx="1657519" cy="2726225"/>
            </a:xfrm>
            <a:prstGeom prst="arc">
              <a:avLst>
                <a:gd name="adj1" fmla="val 104276"/>
                <a:gd name="adj2" fmla="val 5352781"/>
              </a:avLst>
            </a:prstGeom>
            <a:ln w="28575">
              <a:solidFill>
                <a:schemeClr val="accent6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98559C36-FEB0-6B48-0022-E343957709A9}"/>
                </a:ext>
              </a:extLst>
            </p:cNvPr>
            <p:cNvSpPr/>
            <p:nvPr/>
          </p:nvSpPr>
          <p:spPr>
            <a:xfrm rot="12082622">
              <a:off x="9903567" y="139121"/>
              <a:ext cx="1657519" cy="2726225"/>
            </a:xfrm>
            <a:prstGeom prst="arc">
              <a:avLst>
                <a:gd name="adj1" fmla="val 104276"/>
                <a:gd name="adj2" fmla="val 5352781"/>
              </a:avLst>
            </a:prstGeom>
            <a:ln w="28575">
              <a:solidFill>
                <a:schemeClr val="accent6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0825667-C68F-CBD7-9F8C-DDB52481E990}"/>
                </a:ext>
              </a:extLst>
            </p:cNvPr>
            <p:cNvGrpSpPr/>
            <p:nvPr/>
          </p:nvGrpSpPr>
          <p:grpSpPr>
            <a:xfrm>
              <a:off x="9995296" y="820115"/>
              <a:ext cx="5056209" cy="1423705"/>
              <a:chOff x="4711088" y="2640949"/>
              <a:chExt cx="6015440" cy="138710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CD1FFA4-D590-266F-29A4-72E6405BB5AA}"/>
                  </a:ext>
                </a:extLst>
              </p:cNvPr>
              <p:cNvGrpSpPr/>
              <p:nvPr/>
            </p:nvGrpSpPr>
            <p:grpSpPr>
              <a:xfrm>
                <a:off x="4711088" y="2640949"/>
                <a:ext cx="6015440" cy="1387108"/>
                <a:chOff x="4928461" y="2885775"/>
                <a:chExt cx="6015440" cy="1387108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512C1FC-C6A3-426C-1AC2-E8BAB2C3CF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37255" y="3018377"/>
                  <a:ext cx="0" cy="49241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E08E0E78-E9A6-AB74-7D49-E3485DFCA8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9398" y="3510790"/>
                  <a:ext cx="2880000" cy="32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TextBox 163">
                      <a:extLst>
                        <a:ext uri="{FF2B5EF4-FFF2-40B4-BE49-F238E27FC236}">
                          <a16:creationId xmlns:a16="http://schemas.microsoft.com/office/drawing/2014/main" id="{A0E79B89-C5E5-A9B0-E278-3241462721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30723" y="3368303"/>
                      <a:ext cx="396222" cy="2055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4" name="TextBox 163">
                      <a:extLst>
                        <a:ext uri="{FF2B5EF4-FFF2-40B4-BE49-F238E27FC236}">
                          <a16:creationId xmlns:a16="http://schemas.microsoft.com/office/drawing/2014/main" id="{A0E79B89-C5E5-A9B0-E278-3241462721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30723" y="3368303"/>
                      <a:ext cx="396222" cy="205532"/>
                    </a:xfrm>
                    <a:prstGeom prst="rect">
                      <a:avLst/>
                    </a:prstGeom>
                    <a:blipFill>
                      <a:blip r:embed="rId52"/>
                      <a:stretch>
                        <a:fillRect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TextBox 168">
                      <a:extLst>
                        <a:ext uri="{FF2B5EF4-FFF2-40B4-BE49-F238E27FC236}">
                          <a16:creationId xmlns:a16="http://schemas.microsoft.com/office/drawing/2014/main" id="{A70D6733-8BAA-7798-2F6F-69214683D0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28461" y="4000484"/>
                      <a:ext cx="386685" cy="17991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9" name="TextBox 168">
                      <a:extLst>
                        <a:ext uri="{FF2B5EF4-FFF2-40B4-BE49-F238E27FC236}">
                          <a16:creationId xmlns:a16="http://schemas.microsoft.com/office/drawing/2014/main" id="{A70D6733-8BAA-7798-2F6F-69214683D0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28461" y="4000484"/>
                      <a:ext cx="386685" cy="179919"/>
                    </a:xfrm>
                    <a:prstGeom prst="rect">
                      <a:avLst/>
                    </a:prstGeom>
                    <a:blipFill>
                      <a:blip r:embed="rId53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3F79147D-B1B6-7DFE-819B-74745B53E10E}"/>
                    </a:ext>
                  </a:extLst>
                </p:cNvPr>
                <p:cNvSpPr/>
                <p:nvPr/>
              </p:nvSpPr>
              <p:spPr>
                <a:xfrm>
                  <a:off x="5547106" y="3378188"/>
                  <a:ext cx="604765" cy="265204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Error</a:t>
                  </a:r>
                </a:p>
              </p:txBody>
            </p: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E56ABC28-62BB-7449-B896-5E0B0CDB6A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49326" y="4135892"/>
                  <a:ext cx="5153547" cy="69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F10D0850-AF51-CDE2-A90A-4896BF14F5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9840" y="3378188"/>
                      <a:ext cx="238538" cy="265204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F10D0850-AF51-CDE2-A90A-4896BF14F59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69840" y="3378188"/>
                      <a:ext cx="238538" cy="265204"/>
                    </a:xfrm>
                    <a:prstGeom prst="rect">
                      <a:avLst/>
                    </a:prstGeom>
                    <a:blipFill>
                      <a:blip r:embed="rId54"/>
                      <a:stretch>
                        <a:fillRect l="-44444" r="-5556" b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425644CA-F992-ED01-2323-960F74E841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8590" y="3643393"/>
                  <a:ext cx="0" cy="49241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4" name="TextBox 173">
                      <a:extLst>
                        <a:ext uri="{FF2B5EF4-FFF2-40B4-BE49-F238E27FC236}">
                          <a16:creationId xmlns:a16="http://schemas.microsoft.com/office/drawing/2014/main" id="{5DC5EF7A-9BFB-71D7-9492-D81D9AC2B9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34585" y="3366325"/>
                      <a:ext cx="404079" cy="19266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4" name="TextBox 173">
                      <a:extLst>
                        <a:ext uri="{FF2B5EF4-FFF2-40B4-BE49-F238E27FC236}">
                          <a16:creationId xmlns:a16="http://schemas.microsoft.com/office/drawing/2014/main" id="{5DC5EF7A-9BFB-71D7-9492-D81D9AC2B95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34585" y="3366325"/>
                      <a:ext cx="404079" cy="192663"/>
                    </a:xfrm>
                    <a:prstGeom prst="rect">
                      <a:avLst/>
                    </a:prstGeom>
                    <a:blipFill>
                      <a:blip r:embed="rId55"/>
                      <a:stretch>
                        <a:fillRect l="-14286" r="-14286" b="-235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55D96C2A-8492-171A-B2CC-23F86631A4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19702" y="3514002"/>
                  <a:ext cx="1620000" cy="32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30C3CDED-5CBB-0D06-C304-7BB4BFE68615}"/>
                    </a:ext>
                  </a:extLst>
                </p:cNvPr>
                <p:cNvSpPr/>
                <p:nvPr/>
              </p:nvSpPr>
              <p:spPr>
                <a:xfrm>
                  <a:off x="6382892" y="3378188"/>
                  <a:ext cx="900777" cy="265204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Detection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7" name="TextBox 176">
                      <a:extLst>
                        <a:ext uri="{FF2B5EF4-FFF2-40B4-BE49-F238E27FC236}">
                          <a16:creationId xmlns:a16="http://schemas.microsoft.com/office/drawing/2014/main" id="{725A9C3C-0CC5-9B3B-2D65-81F1A92A1B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62205" y="3117452"/>
                      <a:ext cx="632247" cy="2248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9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a:rPr lang="en-US" sz="9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9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9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7" name="TextBox 176">
                      <a:extLst>
                        <a:ext uri="{FF2B5EF4-FFF2-40B4-BE49-F238E27FC236}">
                          <a16:creationId xmlns:a16="http://schemas.microsoft.com/office/drawing/2014/main" id="{725A9C3C-0CC5-9B3B-2D65-81F1A92A1B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62205" y="3117452"/>
                      <a:ext cx="632247" cy="224898"/>
                    </a:xfrm>
                    <a:prstGeom prst="rect">
                      <a:avLst/>
                    </a:prstGeom>
                    <a:blipFill>
                      <a:blip r:embed="rId56"/>
                      <a:stretch>
                        <a:fillRect b="-52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D244EBAD-0EDB-7565-5FBD-816D0A9247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8223" y="3022998"/>
                  <a:ext cx="135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071E9531-163D-8BF2-0B50-8A7596E1E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88585" y="3018377"/>
                  <a:ext cx="0" cy="49241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4B6A7888-39EC-CC7E-CC20-DA65142989F9}"/>
                    </a:ext>
                  </a:extLst>
                </p:cNvPr>
                <p:cNvSpPr/>
                <p:nvPr/>
              </p:nvSpPr>
              <p:spPr>
                <a:xfrm>
                  <a:off x="5684049" y="2885775"/>
                  <a:ext cx="950355" cy="265204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Correction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1" name="TextBox 180">
                      <a:extLst>
                        <a:ext uri="{FF2B5EF4-FFF2-40B4-BE49-F238E27FC236}">
                          <a16:creationId xmlns:a16="http://schemas.microsoft.com/office/drawing/2014/main" id="{55AC29D2-E589-4DB6-6781-7BE6CF3F64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24377" y="3257222"/>
                      <a:ext cx="632247" cy="2248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9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a:rPr lang="en-US" sz="9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9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1" name="TextBox 180">
                      <a:extLst>
                        <a:ext uri="{FF2B5EF4-FFF2-40B4-BE49-F238E27FC236}">
                          <a16:creationId xmlns:a16="http://schemas.microsoft.com/office/drawing/2014/main" id="{55AC29D2-E589-4DB6-6781-7BE6CF3F64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24377" y="3257222"/>
                      <a:ext cx="632247" cy="224898"/>
                    </a:xfrm>
                    <a:prstGeom prst="rect">
                      <a:avLst/>
                    </a:prstGeom>
                    <a:blipFill>
                      <a:blip r:embed="rId5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2" name="TextBox 181">
                      <a:extLst>
                        <a:ext uri="{FF2B5EF4-FFF2-40B4-BE49-F238E27FC236}">
                          <a16:creationId xmlns:a16="http://schemas.microsoft.com/office/drawing/2014/main" id="{96D5908E-61B1-AFC3-3097-2D66617AD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47679" y="3377651"/>
                      <a:ext cx="396222" cy="2055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82" name="TextBox 181">
                      <a:extLst>
                        <a:ext uri="{FF2B5EF4-FFF2-40B4-BE49-F238E27FC236}">
                          <a16:creationId xmlns:a16="http://schemas.microsoft.com/office/drawing/2014/main" id="{96D5908E-61B1-AFC3-3097-2D66617AD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47679" y="3377651"/>
                      <a:ext cx="396222" cy="205532"/>
                    </a:xfrm>
                    <a:prstGeom prst="rect">
                      <a:avLst/>
                    </a:prstGeom>
                    <a:blipFill>
                      <a:blip r:embed="rId58"/>
                      <a:stretch>
                        <a:fillRect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3" name="Triangle 182">
                  <a:extLst>
                    <a:ext uri="{FF2B5EF4-FFF2-40B4-BE49-F238E27FC236}">
                      <a16:creationId xmlns:a16="http://schemas.microsoft.com/office/drawing/2014/main" id="{2EA2947B-B282-8B64-875B-841D17B05B16}"/>
                    </a:ext>
                  </a:extLst>
                </p:cNvPr>
                <p:cNvSpPr/>
                <p:nvPr/>
              </p:nvSpPr>
              <p:spPr>
                <a:xfrm>
                  <a:off x="6802246" y="3202090"/>
                  <a:ext cx="70700" cy="76937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4" name="Triangle 183">
                  <a:extLst>
                    <a:ext uri="{FF2B5EF4-FFF2-40B4-BE49-F238E27FC236}">
                      <a16:creationId xmlns:a16="http://schemas.microsoft.com/office/drawing/2014/main" id="{23F54B73-A177-9CE7-F499-83535F31DAF4}"/>
                    </a:ext>
                  </a:extLst>
                </p:cNvPr>
                <p:cNvSpPr/>
                <p:nvPr/>
              </p:nvSpPr>
              <p:spPr>
                <a:xfrm rot="5400000">
                  <a:off x="7458562" y="3471671"/>
                  <a:ext cx="78603" cy="69201"/>
                </a:xfrm>
                <a:prstGeom prst="triangl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5" name="Triangle 184">
                  <a:extLst>
                    <a:ext uri="{FF2B5EF4-FFF2-40B4-BE49-F238E27FC236}">
                      <a16:creationId xmlns:a16="http://schemas.microsoft.com/office/drawing/2014/main" id="{E82E7380-82CD-0885-9143-18815262FEDD}"/>
                    </a:ext>
                  </a:extLst>
                </p:cNvPr>
                <p:cNvSpPr/>
                <p:nvPr/>
              </p:nvSpPr>
              <p:spPr>
                <a:xfrm rot="10800000">
                  <a:off x="5452874" y="3204284"/>
                  <a:ext cx="70700" cy="76937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6" name="Delay 185">
                      <a:extLst>
                        <a:ext uri="{FF2B5EF4-FFF2-40B4-BE49-F238E27FC236}">
                          <a16:creationId xmlns:a16="http://schemas.microsoft.com/office/drawing/2014/main" id="{14F23425-0655-CEEB-2D70-9F9601A1C5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7204" y="4000484"/>
                      <a:ext cx="366053" cy="272399"/>
                    </a:xfrm>
                    <a:prstGeom prst="flowChartDelay">
                      <a:avLst/>
                    </a:prstGeom>
                    <a:noFill/>
                    <a:ln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accent2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6" name="Delay 185">
                      <a:extLst>
                        <a:ext uri="{FF2B5EF4-FFF2-40B4-BE49-F238E27FC236}">
                          <a16:creationId xmlns:a16="http://schemas.microsoft.com/office/drawing/2014/main" id="{14F23425-0655-CEEB-2D70-9F9601A1C55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7204" y="4000484"/>
                      <a:ext cx="366053" cy="272399"/>
                    </a:xfrm>
                    <a:prstGeom prst="flowChartDelay">
                      <a:avLst/>
                    </a:prstGeom>
                    <a:blipFill>
                      <a:blip r:embed="rId59"/>
                      <a:stretch>
                        <a:fillRect l="-14815" b="-4167"/>
                      </a:stretch>
                    </a:blipFill>
                    <a:ln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7" name="Delay 186">
                      <a:extLst>
                        <a:ext uri="{FF2B5EF4-FFF2-40B4-BE49-F238E27FC236}">
                          <a16:creationId xmlns:a16="http://schemas.microsoft.com/office/drawing/2014/main" id="{1FEAD5DF-9332-17A6-9F8A-2ADE6114CD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3503" y="3366325"/>
                      <a:ext cx="322355" cy="268916"/>
                    </a:xfrm>
                    <a:prstGeom prst="flowChartDelay">
                      <a:avLst/>
                    </a:prstGeom>
                    <a:noFill/>
                    <a:ln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accent2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7" name="Delay 186">
                      <a:extLst>
                        <a:ext uri="{FF2B5EF4-FFF2-40B4-BE49-F238E27FC236}">
                          <a16:creationId xmlns:a16="http://schemas.microsoft.com/office/drawing/2014/main" id="{1FEAD5DF-9332-17A6-9F8A-2ADE6114CDC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73503" y="3366325"/>
                      <a:ext cx="322355" cy="268916"/>
                    </a:xfrm>
                    <a:prstGeom prst="flowChartDelay">
                      <a:avLst/>
                    </a:prstGeom>
                    <a:blipFill>
                      <a:blip r:embed="rId60"/>
                      <a:stretch>
                        <a:fillRect l="-21739" b="-13043"/>
                      </a:stretch>
                    </a:blipFill>
                    <a:ln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C5B5D465-6BA4-5F75-E50A-CEB28EEC30BD}"/>
                    </a:ext>
                  </a:extLst>
                </p:cNvPr>
                <p:cNvSpPr/>
                <p:nvPr/>
              </p:nvSpPr>
              <p:spPr>
                <a:xfrm>
                  <a:off x="9297360" y="3358579"/>
                  <a:ext cx="1182018" cy="317488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9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Teleportation </a:t>
                  </a:r>
                </a:p>
                <a:p>
                  <a:pPr algn="ctr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by-product correction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FCF25D77-7145-4B0B-52C7-BDADDD7104F8}"/>
                      </a:ext>
                    </a:extLst>
                  </p:cNvPr>
                  <p:cNvSpPr/>
                  <p:nvPr/>
                </p:nvSpPr>
                <p:spPr>
                  <a:xfrm>
                    <a:off x="8799520" y="3133362"/>
                    <a:ext cx="238538" cy="265204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FCF25D77-7145-4B0B-52C7-BDADDD7104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99520" y="3133362"/>
                    <a:ext cx="238538" cy="265204"/>
                  </a:xfrm>
                  <a:prstGeom prst="rect">
                    <a:avLst/>
                  </a:prstGeom>
                  <a:blipFill>
                    <a:blip r:embed="rId61"/>
                    <a:stretch>
                      <a:fillRect l="-44444" r="-5556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9F0740F4-994F-67A0-5908-7F62AD1AD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8270" y="3398567"/>
                <a:ext cx="0" cy="49241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755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0|37.2|50.5|0.9|1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1.2|6.4|13.1|3.7|4.2|0.8|0.7|0.6|0.5|0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2|0.2|0.1|0.2|0.2|0.2|0.2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964</Words>
  <Application>Microsoft Macintosh PowerPoint</Application>
  <PresentationFormat>Widescreen</PresentationFormat>
  <Paragraphs>277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ArialMT</vt:lpstr>
      <vt:lpstr>Cambria Math</vt:lpstr>
      <vt:lpstr>Noto Sans</vt:lpstr>
      <vt:lpstr>Proxima Nova</vt:lpstr>
      <vt:lpstr>Times</vt:lpstr>
      <vt:lpstr>Times New Roman</vt:lpstr>
      <vt:lpstr>Office Theme</vt:lpstr>
      <vt:lpstr>Quantum Error Correction for unresolvable spin ensembles</vt:lpstr>
      <vt:lpstr>Spin Ensembles</vt:lpstr>
      <vt:lpstr>Quantum Error Correction</vt:lpstr>
      <vt:lpstr>Can one perform QEC without individual spin resolution?</vt:lpstr>
      <vt:lpstr>Permutationally Invariant States</vt:lpstr>
      <vt:lpstr>System dynamics and error processes</vt:lpstr>
      <vt:lpstr>Correcting Errors</vt:lpstr>
      <vt:lpstr>QEC Protocol</vt:lpstr>
      <vt:lpstr>Simulations</vt:lpstr>
      <vt:lpstr>Summary</vt:lpstr>
      <vt:lpstr>Thank You!</vt:lpstr>
      <vt:lpstr>Error protected quantum sensing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Error Correction for unresolvable spin ensembles</dc:title>
  <dc:creator>Harsh Sharma</dc:creator>
  <cp:lastModifiedBy>Harsh Sharma</cp:lastModifiedBy>
  <cp:revision>57</cp:revision>
  <dcterms:created xsi:type="dcterms:W3CDTF">2024-05-18T04:24:23Z</dcterms:created>
  <dcterms:modified xsi:type="dcterms:W3CDTF">2025-01-23T08:32:12Z</dcterms:modified>
</cp:coreProperties>
</file>