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359" r:id="rId2"/>
    <p:sldId id="256" r:id="rId3"/>
    <p:sldId id="385" r:id="rId4"/>
    <p:sldId id="257" r:id="rId5"/>
    <p:sldId id="259" r:id="rId6"/>
    <p:sldId id="260" r:id="rId7"/>
    <p:sldId id="261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82" r:id="rId16"/>
    <p:sldId id="367" r:id="rId17"/>
    <p:sldId id="383" r:id="rId18"/>
    <p:sldId id="368" r:id="rId19"/>
    <p:sldId id="369" r:id="rId20"/>
    <p:sldId id="370" r:id="rId21"/>
    <p:sldId id="371" r:id="rId22"/>
    <p:sldId id="372" r:id="rId23"/>
    <p:sldId id="380" r:id="rId24"/>
    <p:sldId id="373" r:id="rId25"/>
    <p:sldId id="384" r:id="rId26"/>
    <p:sldId id="258" r:id="rId27"/>
    <p:sldId id="374" r:id="rId28"/>
    <p:sldId id="375" r:id="rId29"/>
    <p:sldId id="376" r:id="rId30"/>
    <p:sldId id="377" r:id="rId31"/>
    <p:sldId id="381" r:id="rId32"/>
    <p:sldId id="378" r:id="rId33"/>
    <p:sldId id="379" r:id="rId34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3"/>
    <p:restoredTop sz="94402"/>
  </p:normalViewPr>
  <p:slideViewPr>
    <p:cSldViewPr snapToGrid="0">
      <p:cViewPr>
        <p:scale>
          <a:sx n="105" d="100"/>
          <a:sy n="105" d="100"/>
        </p:scale>
        <p:origin x="728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43C8B-E588-B04E-A112-80C3E8147E7B}" type="datetimeFigureOut">
              <a:rPr lang="en-DE" smtClean="0"/>
              <a:t>19.01.25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781C5-8140-E14A-8441-0365DD36575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4609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563320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p.uni-koeln.de/trebst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FB88B-B0EE-2F4D-DAE1-4C4F95092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233EA-CC20-FB1D-4344-1CB64A47D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7BFD5-4DFA-5BEA-0E12-99BD2C23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ED37-DDCA-CF45-9F4A-7996187B01B2}" type="datetimeFigureOut">
              <a:rPr lang="en-DE" smtClean="0"/>
              <a:t>19.01.25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6CE9C-7A40-7507-77E3-59E733E0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B30C1-9C72-71A5-7C85-81CA87D40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7D22-70E0-2547-B2DB-D1024D01514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71169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91CBD-77B7-6A9E-F8F8-86BF7FE16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4C300-FA2D-118F-71DF-00B6B5FE3F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18254-C626-7050-703F-55637529F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ED37-DDCA-CF45-9F4A-7996187B01B2}" type="datetimeFigureOut">
              <a:rPr lang="en-DE" smtClean="0"/>
              <a:t>19.01.25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60FB8-BA14-6B57-CA40-96F013DA9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11C02-8F84-A856-EF1E-677F2238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7D22-70E0-2547-B2DB-D1024D01514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40558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319830-4A96-B088-5217-13C25AE3B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4A1DC3-6E4F-E100-5955-CBA297AE6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07475-223F-94DC-89AB-78AA30E81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ED37-DDCA-CF45-9F4A-7996187B01B2}" type="datetimeFigureOut">
              <a:rPr lang="en-DE" smtClean="0"/>
              <a:t>19.01.25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06085-2BBE-C449-B8B8-E5016D60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27AA0-507A-F611-C2C8-09581072A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7D22-70E0-2547-B2DB-D1024D01514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13166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gradFill flip="none" rotWithShape="1">
          <a:gsLst>
            <a:gs pos="0">
              <a:srgbClr val="99BEE4"/>
            </a:gs>
            <a:gs pos="100000">
              <a:srgbClr val="83A8C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"/>
          <p:cNvSpPr/>
          <p:nvPr/>
        </p:nvSpPr>
        <p:spPr>
          <a:xfrm>
            <a:off x="45720" y="45720"/>
            <a:ext cx="12112596" cy="6765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" y="24"/>
                </a:moveTo>
                <a:lnTo>
                  <a:pt x="281" y="6742"/>
                </a:lnTo>
                <a:lnTo>
                  <a:pt x="0" y="12292"/>
                </a:lnTo>
                <a:lnTo>
                  <a:pt x="143" y="21474"/>
                </a:lnTo>
                <a:lnTo>
                  <a:pt x="1974" y="21141"/>
                </a:lnTo>
                <a:lnTo>
                  <a:pt x="9204" y="21600"/>
                </a:lnTo>
                <a:lnTo>
                  <a:pt x="21487" y="21357"/>
                </a:lnTo>
                <a:lnTo>
                  <a:pt x="21600" y="11467"/>
                </a:lnTo>
                <a:lnTo>
                  <a:pt x="21144" y="3467"/>
                </a:lnTo>
                <a:lnTo>
                  <a:pt x="21461" y="161"/>
                </a:lnTo>
                <a:lnTo>
                  <a:pt x="16097" y="0"/>
                </a:lnTo>
                <a:lnTo>
                  <a:pt x="9151" y="182"/>
                </a:lnTo>
                <a:lnTo>
                  <a:pt x="84" y="24"/>
                </a:lnTo>
                <a:close/>
              </a:path>
            </a:pathLst>
          </a:custGeom>
          <a:solidFill>
            <a:srgbClr val="FFFFFF"/>
          </a:solidFill>
          <a:ln w="38100">
            <a:miter lim="400000"/>
          </a:ln>
        </p:spPr>
        <p:txBody>
          <a:bodyPr lIns="45719" tIns="45719" rIns="45719" bIns="45719" anchor="ctr"/>
          <a:lstStyle/>
          <a:p>
            <a:endParaRPr sz="1266"/>
          </a:p>
        </p:txBody>
      </p:sp>
      <p:sp>
        <p:nvSpPr>
          <p:cNvPr id="21" name="©  Simon Trebst"/>
          <p:cNvSpPr/>
          <p:nvPr/>
        </p:nvSpPr>
        <p:spPr>
          <a:xfrm>
            <a:off x="734379" y="6663808"/>
            <a:ext cx="785791" cy="199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  <a:hlinkClick r:id="" action="ppaction://noaction"/>
              </a:defRPr>
            </a:lvl1pPr>
          </a:lstStyle>
          <a:p>
            <a:r>
              <a:rPr sz="844">
                <a:hlinkClick r:id="rId2"/>
              </a:rPr>
              <a:t>©  Simon Trebst</a:t>
            </a:r>
          </a:p>
        </p:txBody>
      </p:sp>
      <p:sp>
        <p:nvSpPr>
          <p:cNvPr id="22" name="Shape"/>
          <p:cNvSpPr/>
          <p:nvPr/>
        </p:nvSpPr>
        <p:spPr>
          <a:xfrm>
            <a:off x="92602" y="45720"/>
            <a:ext cx="11987517" cy="1074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2"/>
                </a:moveTo>
                <a:lnTo>
                  <a:pt x="80" y="21600"/>
                </a:lnTo>
                <a:lnTo>
                  <a:pt x="21280" y="21600"/>
                </a:lnTo>
                <a:lnTo>
                  <a:pt x="21600" y="1012"/>
                </a:lnTo>
                <a:lnTo>
                  <a:pt x="16181" y="0"/>
                </a:lnTo>
                <a:lnTo>
                  <a:pt x="9162" y="1149"/>
                </a:lnTo>
                <a:lnTo>
                  <a:pt x="0" y="152"/>
                </a:lnTo>
                <a:close/>
              </a:path>
            </a:pathLst>
          </a:custGeom>
          <a:solidFill>
            <a:srgbClr val="D6D6D6"/>
          </a:solidFill>
          <a:ln w="38100">
            <a:miter lim="400000"/>
          </a:ln>
        </p:spPr>
        <p:txBody>
          <a:bodyPr lIns="45719" tIns="45719" rIns="45719" bIns="45719" anchor="ctr"/>
          <a:lstStyle/>
          <a:p>
            <a:endParaRPr sz="1266"/>
          </a:p>
        </p:txBody>
      </p:sp>
      <p:sp>
        <p:nvSpPr>
          <p:cNvPr id="23" name="Line"/>
          <p:cNvSpPr/>
          <p:nvPr/>
        </p:nvSpPr>
        <p:spPr>
          <a:xfrm>
            <a:off x="1" y="1120140"/>
            <a:ext cx="12191080" cy="126"/>
          </a:xfrm>
          <a:prstGeom prst="line">
            <a:avLst/>
          </a:prstGeom>
          <a:ln w="38100">
            <a:solidFill>
              <a:srgbClr val="606060"/>
            </a:solidFill>
            <a:miter lim="400000"/>
          </a:ln>
        </p:spPr>
        <p:txBody>
          <a:bodyPr lIns="0" tIns="0" rIns="0" bIns="0"/>
          <a:lstStyle/>
          <a:p>
            <a:pPr algn="l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sz="984"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243840" y="125730"/>
            <a:ext cx="11689080" cy="93726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078">
                <a:solidFill>
                  <a:srgbClr val="44444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88720" y="1943100"/>
            <a:ext cx="9814561" cy="1280161"/>
          </a:xfrm>
          <a:prstGeom prst="rect">
            <a:avLst/>
          </a:prstGeom>
        </p:spPr>
        <p:txBody>
          <a:bodyPr anchor="ctr"/>
          <a:lstStyle>
            <a:lvl1pPr marL="446598" indent="-268010" algn="l">
              <a:spcBef>
                <a:spcPts val="1617"/>
              </a:spcBef>
              <a:buSzPct val="75000"/>
              <a:buChar char="•"/>
              <a:defRPr sz="2672">
                <a:solidFill>
                  <a:srgbClr val="424242"/>
                </a:solidFill>
              </a:defRPr>
            </a:lvl1pPr>
            <a:lvl2pPr marL="687691" indent="-268010" algn="l">
              <a:spcBef>
                <a:spcPts val="1617"/>
              </a:spcBef>
              <a:buSzPct val="75000"/>
              <a:buChar char="•"/>
              <a:defRPr sz="2672">
                <a:solidFill>
                  <a:srgbClr val="424242"/>
                </a:solidFill>
              </a:defRPr>
            </a:lvl2pPr>
            <a:lvl3pPr marL="928784" indent="-268010" algn="l">
              <a:spcBef>
                <a:spcPts val="1617"/>
              </a:spcBef>
              <a:buSzPct val="75000"/>
              <a:buChar char="•"/>
              <a:defRPr sz="2672">
                <a:solidFill>
                  <a:srgbClr val="424242"/>
                </a:solidFill>
              </a:defRPr>
            </a:lvl3pPr>
            <a:lvl4pPr marL="1178806" indent="-268010" algn="l">
              <a:spcBef>
                <a:spcPts val="1617"/>
              </a:spcBef>
              <a:buSzPct val="75000"/>
              <a:buChar char="•"/>
              <a:defRPr sz="2672">
                <a:solidFill>
                  <a:srgbClr val="424242"/>
                </a:solidFill>
              </a:defRPr>
            </a:lvl4pPr>
            <a:lvl5pPr marL="1419899" indent="-268010" algn="l">
              <a:spcBef>
                <a:spcPts val="1617"/>
              </a:spcBef>
              <a:buSzPct val="75000"/>
              <a:buChar char="•"/>
              <a:defRPr sz="2672">
                <a:solidFill>
                  <a:srgbClr val="42424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3363" y="6549390"/>
            <a:ext cx="270035" cy="2114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29587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9E186-627E-B96F-998B-456F4CEE7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D4C17-9ABE-B562-E3BA-227840CEA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A377E-8B13-05BF-6BA5-97F33765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ED37-DDCA-CF45-9F4A-7996187B01B2}" type="datetimeFigureOut">
              <a:rPr lang="en-DE" smtClean="0"/>
              <a:t>19.01.25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C6CB8-082D-0E33-F5CB-9DCCACF9B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37C84-5446-9444-6248-69F679174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7D22-70E0-2547-B2DB-D1024D01514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0695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FC8BD-C064-EDF3-25CE-E21AD781A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F0C7C-2417-7D51-44BD-E1B226EBD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9AA48-9FF6-FE5B-CCD9-767F1ACD9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ED37-DDCA-CF45-9F4A-7996187B01B2}" type="datetimeFigureOut">
              <a:rPr lang="en-DE" smtClean="0"/>
              <a:t>19.01.25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BCD00-79E8-6ADA-D201-574152F8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9662-7720-B18E-808C-38B9AEB8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7D22-70E0-2547-B2DB-D1024D01514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3062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5C715-B9E3-BEB0-4CBF-BCBB237E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5C97E-4811-3F98-9894-3EAE7D2006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A2C689-FB93-CBEB-5B96-F897DDE02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D099C-8FE8-48A6-32C7-C9CB36A03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ED37-DDCA-CF45-9F4A-7996187B01B2}" type="datetimeFigureOut">
              <a:rPr lang="en-DE" smtClean="0"/>
              <a:t>19.01.25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5A16E-907E-5CAE-41CE-3FC24D039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5253C-CBE3-8B51-D664-D4CAC7D33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7D22-70E0-2547-B2DB-D1024D01514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5710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F252A-AAEC-43EE-3832-89359B90E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0EF66-A696-915A-50D6-1E05DD6D3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22408-728E-BF2F-FAF8-6C0DA5810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55FE5-2A21-DCC2-8B95-83AF898E0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140AE8-711A-1615-3BC4-8572CD977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7C5DDE-579B-1CAA-C9AF-4AAEEB1CD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ED37-DDCA-CF45-9F4A-7996187B01B2}" type="datetimeFigureOut">
              <a:rPr lang="en-DE" smtClean="0"/>
              <a:t>19.01.25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DE1B25-BF5F-D68B-8A16-1E48AEA0A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EAE0DB-0B7A-720F-BBFB-206467223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7D22-70E0-2547-B2DB-D1024D01514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08816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9FAB1-021B-85D0-E227-E3EFEC270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C8238-C391-5F8D-BEBB-989653B0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ED37-DDCA-CF45-9F4A-7996187B01B2}" type="datetimeFigureOut">
              <a:rPr lang="en-DE" smtClean="0"/>
              <a:t>19.01.25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3AF22-099E-D500-85AA-6D4E1B2A3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01452-0358-92ED-8A5C-B1C2E867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7D22-70E0-2547-B2DB-D1024D01514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5422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2746AD-0F72-FE97-ADCF-BC2618A50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ED37-DDCA-CF45-9F4A-7996187B01B2}" type="datetimeFigureOut">
              <a:rPr lang="en-DE" smtClean="0"/>
              <a:t>19.01.25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D013D8-6B3F-9887-F1D6-5CB4E3855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EB872-631C-9B0C-40CE-60D1AFC0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7D22-70E0-2547-B2DB-D1024D01514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06931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94257-B356-B10B-DB65-15C930384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7D506-1A52-3792-AD4E-96819FA9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02FB0-E3D3-39DB-4B6B-58DD0C606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8E1C1-F92E-B953-2C13-EA648357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ED37-DDCA-CF45-9F4A-7996187B01B2}" type="datetimeFigureOut">
              <a:rPr lang="en-DE" smtClean="0"/>
              <a:t>19.01.25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E42A4-B2DF-23F7-CD2E-E8AB3B41C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43088-D4C8-63BF-F484-EBE83A0BE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7D22-70E0-2547-B2DB-D1024D01514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1430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4F418-6C98-FCD9-D99F-548C7425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39C221-8F36-75CE-06D5-035926A489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E2E1D-12B3-2BC5-DDA4-01B1C6620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16811-73F0-B148-744D-419FD545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ED37-DDCA-CF45-9F4A-7996187B01B2}" type="datetimeFigureOut">
              <a:rPr lang="en-DE" smtClean="0"/>
              <a:t>19.01.25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65983-72E7-191A-0D61-64408916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4C3B8-46B6-5E69-98E0-04111C749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7D22-70E0-2547-B2DB-D1024D01514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7976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3BDA7-790D-279E-4F47-0327CFB43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AD35F-A4D4-1306-D836-DB05FBC61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C0777-0715-3FF9-AB66-E5F6794B53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27ED37-DDCA-CF45-9F4A-7996187B01B2}" type="datetimeFigureOut">
              <a:rPr lang="en-DE" smtClean="0"/>
              <a:t>19.01.25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894FB-7DF1-311F-ED6F-2F3BD4074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F5D73-629D-B838-E375-60830B8DF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A27D22-70E0-2547-B2DB-D1024D01514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0074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4139A-F5A7-8546-8988-D9137F6AE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E55BC-3FE5-A141-8FD6-41A497C7426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818B098-3461-8543-A720-BA1E81622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0" b="6851"/>
          <a:stretch/>
        </p:blipFill>
        <p:spPr bwMode="auto">
          <a:xfrm>
            <a:off x="57150" y="-882"/>
            <a:ext cx="12066270" cy="687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14122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C285E3-09DB-E357-2F98-FE4E52020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ECF1B9-B37B-9E2C-5CFA-FB132912D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412" y="2766276"/>
            <a:ext cx="4554537" cy="12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5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D1A2EA-D064-589E-E4B4-CE760B1090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0FF684-ADD9-20C6-E988-01E15717E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412" y="2766276"/>
            <a:ext cx="4554537" cy="12358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0694F3-937F-6BCC-F586-8275C66F307F}"/>
              </a:ext>
            </a:extLst>
          </p:cNvPr>
          <p:cNvSpPr/>
          <p:nvPr/>
        </p:nvSpPr>
        <p:spPr>
          <a:xfrm>
            <a:off x="1092530" y="3043238"/>
            <a:ext cx="276657" cy="1718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DE8C4-B99E-F12E-BE38-9BA536F9F5CF}"/>
              </a:ext>
            </a:extLst>
          </p:cNvPr>
          <p:cNvSpPr txBox="1"/>
          <p:nvPr/>
        </p:nvSpPr>
        <p:spPr>
          <a:xfrm>
            <a:off x="4791456" y="5340096"/>
            <a:ext cx="4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 = Capacitance per unit length = C</a:t>
            </a:r>
            <a:r>
              <a:rPr lang="en-GB" baseline="-25000" dirty="0"/>
              <a:t>0</a:t>
            </a:r>
            <a:r>
              <a:rPr lang="en-GB" dirty="0"/>
              <a:t>/dx</a:t>
            </a:r>
            <a:endParaRPr lang="en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29B033-8A18-D9AB-1973-DCEE90B3BC06}"/>
              </a:ext>
            </a:extLst>
          </p:cNvPr>
          <p:cNvSpPr txBox="1"/>
          <p:nvPr/>
        </p:nvSpPr>
        <p:spPr>
          <a:xfrm>
            <a:off x="4791456" y="5882640"/>
            <a:ext cx="377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 = Inductance per unit length = L</a:t>
            </a:r>
            <a:r>
              <a:rPr lang="en-GB" baseline="-25000" dirty="0"/>
              <a:t>0</a:t>
            </a:r>
            <a:r>
              <a:rPr lang="en-GB" dirty="0"/>
              <a:t>/dx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218092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E3181E-4946-46BF-4546-F213AC15B7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6976" y="261000"/>
            <a:ext cx="11578047" cy="633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065F39-4093-DF87-59E7-74BE0E0167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7"/>
          <a:stretch/>
        </p:blipFill>
        <p:spPr>
          <a:xfrm>
            <a:off x="4743450" y="2766276"/>
            <a:ext cx="4254499" cy="1235804"/>
          </a:xfrm>
          <a:prstGeom prst="rect">
            <a:avLst/>
          </a:prstGeom>
        </p:spPr>
      </p:pic>
      <p:sp>
        <p:nvSpPr>
          <p:cNvPr id="4" name="Bent Up Arrow 3">
            <a:extLst>
              <a:ext uri="{FF2B5EF4-FFF2-40B4-BE49-F238E27FC236}">
                <a16:creationId xmlns:a16="http://schemas.microsoft.com/office/drawing/2014/main" id="{0442282F-935D-99D7-E0B8-9ACF2FF47087}"/>
              </a:ext>
            </a:extLst>
          </p:cNvPr>
          <p:cNvSpPr/>
          <p:nvPr/>
        </p:nvSpPr>
        <p:spPr>
          <a:xfrm flipV="1">
            <a:off x="2286000" y="1200150"/>
            <a:ext cx="2514596" cy="1671638"/>
          </a:xfrm>
          <a:prstGeom prst="bentUpArrow">
            <a:avLst>
              <a:gd name="adj1" fmla="val 16239"/>
              <a:gd name="adj2" fmla="val 19561"/>
              <a:gd name="adj3" fmla="val 28313"/>
            </a:avLst>
          </a:prstGeom>
          <a:solidFill>
            <a:schemeClr val="bg1"/>
          </a:solidFill>
          <a:ln w="158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83FB19-F2E1-882E-AA44-A5E81141880E}"/>
              </a:ext>
            </a:extLst>
          </p:cNvPr>
          <p:cNvSpPr txBox="1"/>
          <p:nvPr/>
        </p:nvSpPr>
        <p:spPr>
          <a:xfrm>
            <a:off x="2286000" y="1200150"/>
            <a:ext cx="1718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Output: mixed state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F7DFAD-E5FE-3A23-8F16-E9FB9C211E6D}"/>
              </a:ext>
            </a:extLst>
          </p:cNvPr>
          <p:cNvSpPr/>
          <p:nvPr/>
        </p:nvSpPr>
        <p:spPr>
          <a:xfrm>
            <a:off x="1114423" y="3043238"/>
            <a:ext cx="242889" cy="1800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EF22E8-B931-918E-2478-8290F485E8F6}"/>
              </a:ext>
            </a:extLst>
          </p:cNvPr>
          <p:cNvSpPr/>
          <p:nvPr/>
        </p:nvSpPr>
        <p:spPr>
          <a:xfrm>
            <a:off x="771525" y="4743450"/>
            <a:ext cx="2986088" cy="471487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1CB6D9-982C-4F0F-9C87-A83283176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948" y="4674974"/>
            <a:ext cx="2764043" cy="3769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AF9A8C-D976-BC0A-DC55-8D56BD03A68C}"/>
              </a:ext>
            </a:extLst>
          </p:cNvPr>
          <p:cNvSpPr txBox="1"/>
          <p:nvPr/>
        </p:nvSpPr>
        <p:spPr>
          <a:xfrm>
            <a:off x="7105138" y="4695014"/>
            <a:ext cx="1739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Q</a:t>
            </a:r>
            <a:r>
              <a:rPr lang="en-DE" dirty="0"/>
              <a:t>uantize fields:</a:t>
            </a:r>
          </a:p>
        </p:txBody>
      </p:sp>
    </p:spTree>
    <p:extLst>
      <p:ext uri="{BB962C8B-B14F-4D97-AF65-F5344CB8AC3E}">
        <p14:creationId xmlns:p14="http://schemas.microsoft.com/office/powerpoint/2010/main" val="3529516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EBA536-D631-4035-7788-13F1B2B5A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CB3FDD-CCE9-3FE4-2A26-595BAA91EF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56"/>
          <a:stretch/>
        </p:blipFill>
        <p:spPr>
          <a:xfrm>
            <a:off x="7129486" y="1883548"/>
            <a:ext cx="2557462" cy="3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87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DAA0B9-C42D-4756-6B26-38A725DDF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74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DFAB58-5827-FBAE-A4B7-A7D280CC8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2D078E-0A77-D10D-030B-9FD1D642B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FC1832-40D0-4A28-4530-43E0894CA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C710BB-3384-35C1-61AA-9AAB05480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579" y="4946073"/>
            <a:ext cx="4842604" cy="15378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6E6ACA-4B9B-FAF0-C377-3549A62D62BF}"/>
              </a:ext>
            </a:extLst>
          </p:cNvPr>
          <p:cNvSpPr txBox="1"/>
          <p:nvPr/>
        </p:nvSpPr>
        <p:spPr>
          <a:xfrm>
            <a:off x="1371600" y="5375564"/>
            <a:ext cx="5408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DE" dirty="0"/>
              <a:t>omplicated forms arise because of the</a:t>
            </a:r>
          </a:p>
          <a:p>
            <a:r>
              <a:rPr lang="en-GB" dirty="0"/>
              <a:t>N</a:t>
            </a:r>
            <a:r>
              <a:rPr lang="en-DE" dirty="0"/>
              <a:t>on-trivial structure of these fundamental formulas: </a:t>
            </a:r>
          </a:p>
        </p:txBody>
      </p:sp>
    </p:spTree>
    <p:extLst>
      <p:ext uri="{BB962C8B-B14F-4D97-AF65-F5344CB8AC3E}">
        <p14:creationId xmlns:p14="http://schemas.microsoft.com/office/powerpoint/2010/main" val="2342573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A6A99D-2915-78A6-DB02-4B14DAA0D4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88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BD1AD-1BDF-857D-8DA1-08299094F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841452-470E-1D46-B3AB-09C7984C9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08FF9C-5668-8449-6906-979BC573D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579" y="4946073"/>
            <a:ext cx="4842604" cy="15378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DF68A2-5842-F8D5-4994-778E77D4D176}"/>
              </a:ext>
            </a:extLst>
          </p:cNvPr>
          <p:cNvSpPr txBox="1"/>
          <p:nvPr/>
        </p:nvSpPr>
        <p:spPr>
          <a:xfrm>
            <a:off x="8402928" y="3815019"/>
            <a:ext cx="3214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  <a:r>
              <a:rPr lang="en-DE" dirty="0"/>
              <a:t>omplicated forms arise because of the</a:t>
            </a:r>
          </a:p>
          <a:p>
            <a:r>
              <a:rPr lang="en-GB" dirty="0"/>
              <a:t>N</a:t>
            </a:r>
            <a:r>
              <a:rPr lang="en-DE" dirty="0"/>
              <a:t>on-trivial structure of these fundamental formulas: </a:t>
            </a:r>
          </a:p>
        </p:txBody>
      </p:sp>
    </p:spTree>
    <p:extLst>
      <p:ext uri="{BB962C8B-B14F-4D97-AF65-F5344CB8AC3E}">
        <p14:creationId xmlns:p14="http://schemas.microsoft.com/office/powerpoint/2010/main" val="1150474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08AB1C-D6A8-4D6B-D706-58DA6AFDB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85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CA95CC-0757-30F1-7B3B-01BF3510F9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482AF4-6466-1C7E-EF25-124DAC909F7B}"/>
              </a:ext>
            </a:extLst>
          </p:cNvPr>
          <p:cNvSpPr/>
          <p:nvPr/>
        </p:nvSpPr>
        <p:spPr>
          <a:xfrm>
            <a:off x="8986838" y="5443538"/>
            <a:ext cx="2700337" cy="60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542033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204FD-5B6D-7CDE-59B8-5946C9E55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19FDE6-51C0-9E99-76B5-A53933D98E61}"/>
              </a:ext>
            </a:extLst>
          </p:cNvPr>
          <p:cNvSpPr txBox="1"/>
          <p:nvPr/>
        </p:nvSpPr>
        <p:spPr>
          <a:xfrm>
            <a:off x="445477" y="5943691"/>
            <a:ext cx="7308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arXiv:2307.14756, </a:t>
            </a:r>
          </a:p>
          <a:p>
            <a:r>
              <a:rPr lang="en-DE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roceedings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the National Academy of Sciences 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121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e2314846121 (2024) </a:t>
            </a:r>
            <a:endParaRPr lang="en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767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D136AA-97F2-F11B-2AA0-0B95A151E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53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86FC59-8160-39DF-A99B-AEE3A6233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3" b="2239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67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58A9AA-6CB2-6CD7-C200-ABA3028AF7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610C9A-768D-D378-A1AC-459B6FB04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825" y="261437"/>
            <a:ext cx="30734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31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58A9AA-6CB2-6CD7-C200-ABA3028AF7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610C9A-768D-D378-A1AC-459B6FB04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825" y="261437"/>
            <a:ext cx="3073400" cy="596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39EA6-8B01-C599-4E96-E3A9128EA613}"/>
              </a:ext>
            </a:extLst>
          </p:cNvPr>
          <p:cNvSpPr txBox="1"/>
          <p:nvPr/>
        </p:nvSpPr>
        <p:spPr>
          <a:xfrm>
            <a:off x="4085110" y="375221"/>
            <a:ext cx="48796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R</a:t>
            </a:r>
            <a:r>
              <a:rPr lang="en-DE" sz="1600" dirty="0">
                <a:solidFill>
                  <a:schemeClr val="bg1"/>
                </a:solidFill>
              </a:rPr>
              <a:t>elated to entanglement of electromagnetic vacuum:</a:t>
            </a:r>
          </a:p>
        </p:txBody>
      </p:sp>
    </p:spTree>
    <p:extLst>
      <p:ext uri="{BB962C8B-B14F-4D97-AF65-F5344CB8AC3E}">
        <p14:creationId xmlns:p14="http://schemas.microsoft.com/office/powerpoint/2010/main" val="2110452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663281-6848-FC02-094F-1CFE7CC29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EAD6FD-D6A0-DF01-FDA3-6671C59A4644}"/>
              </a:ext>
            </a:extLst>
          </p:cNvPr>
          <p:cNvSpPr txBox="1"/>
          <p:nvPr/>
        </p:nvSpPr>
        <p:spPr>
          <a:xfrm>
            <a:off x="6881812" y="2273197"/>
            <a:ext cx="5002413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DE" sz="1600" dirty="0"/>
              <a:t>Shaping transmission line Hamiltonian by flux biassing of SQUIDs in metamaterial transmission line</a:t>
            </a:r>
          </a:p>
          <a:p>
            <a:endParaRPr lang="en-DE" sz="1600" dirty="0"/>
          </a:p>
          <a:p>
            <a:r>
              <a:rPr lang="en-GB" sz="1600" dirty="0"/>
              <a:t>C</a:t>
            </a:r>
            <a:r>
              <a:rPr lang="en-DE" sz="1600" dirty="0"/>
              <a:t>hange and confine mode funtions q(x), phi(x)</a:t>
            </a:r>
          </a:p>
          <a:p>
            <a:endParaRPr lang="en-DE" sz="1600" dirty="0"/>
          </a:p>
          <a:p>
            <a:r>
              <a:rPr lang="en-DE" sz="1600" dirty="0"/>
              <a:t>Avoidance of Casimir effects</a:t>
            </a:r>
          </a:p>
          <a:p>
            <a:endParaRPr lang="en-DE" sz="1600" dirty="0"/>
          </a:p>
          <a:p>
            <a:endParaRPr lang="en-DE" sz="1600" dirty="0"/>
          </a:p>
          <a:p>
            <a:endParaRPr lang="en-DE" sz="1600" dirty="0"/>
          </a:p>
          <a:p>
            <a:endParaRPr lang="en-DE" sz="1600" dirty="0"/>
          </a:p>
          <a:p>
            <a:endParaRPr lang="en-DE" sz="1600" dirty="0"/>
          </a:p>
          <a:p>
            <a:endParaRPr lang="en-DE" sz="1600" dirty="0"/>
          </a:p>
          <a:p>
            <a:endParaRPr lang="en-DE" sz="1600" dirty="0"/>
          </a:p>
          <a:p>
            <a:endParaRPr lang="en-DE" sz="1600" dirty="0"/>
          </a:p>
        </p:txBody>
      </p:sp>
    </p:spTree>
    <p:extLst>
      <p:ext uri="{BB962C8B-B14F-4D97-AF65-F5344CB8AC3E}">
        <p14:creationId xmlns:p14="http://schemas.microsoft.com/office/powerpoint/2010/main" val="3842691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BC6C6-E4DA-96CC-7FCD-33D570C96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2C497-E546-B2AE-DFBF-712D913CB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73A7E-BC91-24F4-6960-026CA4E92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37" y="0"/>
            <a:ext cx="11984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95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0EE08C-BE98-3C53-322C-060F93ECF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5" y="159277"/>
            <a:ext cx="3590923" cy="6383867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6568D3-2100-0AFC-6342-804A85765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78" y="0"/>
            <a:ext cx="5034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11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863141-3A72-1286-F2D4-C82E0B533E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53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114E78-9259-652B-4F38-2CA591E625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02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66CC06-0E25-404C-7897-73BF3DE59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1303"/>
          <a:stretch/>
        </p:blipFill>
        <p:spPr>
          <a:xfrm>
            <a:off x="307775" y="261436"/>
            <a:ext cx="11576450" cy="659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57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680CB-E3AB-E511-F6D4-EE5A2C70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F80B7-2B84-A06D-727A-5D482AC18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</a:t>
            </a:r>
            <a:r>
              <a:rPr lang="en-DE" dirty="0"/>
              <a:t>escription of states of radiation of a transmission line</a:t>
            </a:r>
          </a:p>
          <a:p>
            <a:r>
              <a:rPr lang="en-GB" dirty="0"/>
              <a:t>C</a:t>
            </a:r>
            <a:r>
              <a:rPr lang="en-DE" dirty="0"/>
              <a:t>oncerns microwave quantum technology -- example</a:t>
            </a:r>
          </a:p>
          <a:p>
            <a:r>
              <a:rPr lang="en-GB" dirty="0"/>
              <a:t>R</a:t>
            </a:r>
            <a:r>
              <a:rPr lang="en-DE" dirty="0"/>
              <a:t>elevance of pure states – multimode coherent states</a:t>
            </a:r>
          </a:p>
          <a:p>
            <a:r>
              <a:rPr lang="en-DE" dirty="0"/>
              <a:t>Nontrivial relation between the classical description &amp; the photonic content for short pulses</a:t>
            </a:r>
          </a:p>
          <a:p>
            <a:r>
              <a:rPr lang="en-GB" i="1" dirty="0"/>
              <a:t>G</a:t>
            </a:r>
            <a:r>
              <a:rPr lang="en-DE" i="1" dirty="0"/>
              <a:t>edanken </a:t>
            </a:r>
            <a:r>
              <a:rPr lang="en-DE" dirty="0"/>
              <a:t>application: ultra high rate QKD in microwave setting</a:t>
            </a:r>
          </a:p>
          <a:p>
            <a:r>
              <a:rPr lang="en-GB" dirty="0"/>
              <a:t>N</a:t>
            </a:r>
            <a:r>
              <a:rPr lang="en-DE" dirty="0"/>
              <a:t>ew concept for measurement of ultra-short photonic pulses</a:t>
            </a:r>
          </a:p>
        </p:txBody>
      </p:sp>
    </p:spTree>
    <p:extLst>
      <p:ext uri="{BB962C8B-B14F-4D97-AF65-F5344CB8AC3E}">
        <p14:creationId xmlns:p14="http://schemas.microsoft.com/office/powerpoint/2010/main" val="1016484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610DD-1346-D27D-BE78-5261AD486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1303"/>
          <a:stretch/>
        </p:blipFill>
        <p:spPr>
          <a:xfrm>
            <a:off x="307775" y="261437"/>
            <a:ext cx="11576450" cy="65965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D9EBE1-2671-75DE-3316-1A35C7CFC074}"/>
              </a:ext>
            </a:extLst>
          </p:cNvPr>
          <p:cNvSpPr/>
          <p:nvPr/>
        </p:nvSpPr>
        <p:spPr>
          <a:xfrm>
            <a:off x="9096499" y="6472052"/>
            <a:ext cx="166254" cy="124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675ECC-DE58-4178-F358-7C86FF4F4F48}"/>
              </a:ext>
            </a:extLst>
          </p:cNvPr>
          <p:cNvGrpSpPr/>
          <p:nvPr/>
        </p:nvGrpSpPr>
        <p:grpSpPr>
          <a:xfrm>
            <a:off x="9115549" y="6547351"/>
            <a:ext cx="88900" cy="98425"/>
            <a:chOff x="8921750" y="5149850"/>
            <a:chExt cx="88900" cy="9842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7C11AF1-84B0-9441-C949-AB4A7D6E3A99}"/>
                </a:ext>
              </a:extLst>
            </p:cNvPr>
            <p:cNvCxnSpPr>
              <a:cxnSpLocks/>
            </p:cNvCxnSpPr>
            <p:nvPr/>
          </p:nvCxnSpPr>
          <p:spPr>
            <a:xfrm>
              <a:off x="8921750" y="5149850"/>
              <a:ext cx="88900" cy="984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5D2776D-FDFC-7842-8617-6E75789AB5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21750" y="5149850"/>
              <a:ext cx="88900" cy="984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4219098-BAEE-12A9-DC7A-ECA07A843F0A}"/>
              </a:ext>
            </a:extLst>
          </p:cNvPr>
          <p:cNvSpPr/>
          <p:nvPr/>
        </p:nvSpPr>
        <p:spPr>
          <a:xfrm>
            <a:off x="10863470" y="2087217"/>
            <a:ext cx="417443" cy="616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826211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0E1294-6776-4DD3-5264-DF613BCFE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62D120-596B-2E64-3D30-5F9CF17BD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AA1801-94E8-3E86-A01E-54D4E9D14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1303"/>
          <a:stretch/>
        </p:blipFill>
        <p:spPr>
          <a:xfrm>
            <a:off x="307775" y="261437"/>
            <a:ext cx="11576450" cy="65965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03295E-C4B7-4A1F-AD7F-01A17B7F26E3}"/>
              </a:ext>
            </a:extLst>
          </p:cNvPr>
          <p:cNvSpPr/>
          <p:nvPr/>
        </p:nvSpPr>
        <p:spPr>
          <a:xfrm>
            <a:off x="9096499" y="6472052"/>
            <a:ext cx="166254" cy="124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76CAAD-995D-3702-76A8-34AB0F16F9AC}"/>
              </a:ext>
            </a:extLst>
          </p:cNvPr>
          <p:cNvGrpSpPr/>
          <p:nvPr/>
        </p:nvGrpSpPr>
        <p:grpSpPr>
          <a:xfrm>
            <a:off x="9115549" y="6547351"/>
            <a:ext cx="88900" cy="98425"/>
            <a:chOff x="8921750" y="5149850"/>
            <a:chExt cx="88900" cy="9842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8F17B1D-5726-3A0A-BE33-A132637EDB8A}"/>
                </a:ext>
              </a:extLst>
            </p:cNvPr>
            <p:cNvCxnSpPr>
              <a:cxnSpLocks/>
            </p:cNvCxnSpPr>
            <p:nvPr/>
          </p:nvCxnSpPr>
          <p:spPr>
            <a:xfrm>
              <a:off x="8921750" y="5149850"/>
              <a:ext cx="88900" cy="984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39E5910-60A4-629D-74B4-544E5FCA02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21750" y="5149850"/>
              <a:ext cx="88900" cy="984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FCC2690-FBD1-6940-B6DA-84DE3606310D}"/>
              </a:ext>
            </a:extLst>
          </p:cNvPr>
          <p:cNvSpPr/>
          <p:nvPr/>
        </p:nvSpPr>
        <p:spPr>
          <a:xfrm>
            <a:off x="10863470" y="2087217"/>
            <a:ext cx="417443" cy="616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7686B2-6B3C-5370-1DD2-23C0F93263C6}"/>
              </a:ext>
            </a:extLst>
          </p:cNvPr>
          <p:cNvSpPr/>
          <p:nvPr/>
        </p:nvSpPr>
        <p:spPr>
          <a:xfrm>
            <a:off x="307775" y="1184031"/>
            <a:ext cx="6995702" cy="507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6EE1C-38B6-6299-25CA-C0D2E8C0BD59}"/>
              </a:ext>
            </a:extLst>
          </p:cNvPr>
          <p:cNvSpPr txBox="1"/>
          <p:nvPr/>
        </p:nvSpPr>
        <p:spPr>
          <a:xfrm>
            <a:off x="485775" y="1371600"/>
            <a:ext cx="446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</a:t>
            </a:r>
            <a:r>
              <a:rPr lang="en-DE" dirty="0"/>
              <a:t>hat is the “all pass” 50:50 beamsplitter?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A36563-2F09-D1C6-310B-49AA85E5B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321" y="1184031"/>
            <a:ext cx="1894234" cy="3614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39962F-FF35-D71A-0037-F4A55E972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7744"/>
            <a:ext cx="5500688" cy="51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46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CE3ADB-0365-F969-A508-07AC49B361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16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57B6E4-A65E-92CD-1856-4155A4572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31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DA9EBA-F76D-C9A2-515A-1392AE51A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7B028-AD72-79F2-AF20-C89380851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412" y="3066324"/>
            <a:ext cx="4554537" cy="123580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E0593BE-6088-5A50-99A5-6C0FB2802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059" y="0"/>
            <a:ext cx="4074941" cy="271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03424A-0AFF-FEDF-FA64-549F76613379}"/>
              </a:ext>
            </a:extLst>
          </p:cNvPr>
          <p:cNvSpPr txBox="1"/>
          <p:nvPr/>
        </p:nvSpPr>
        <p:spPr>
          <a:xfrm>
            <a:off x="8117059" y="2242684"/>
            <a:ext cx="2964413" cy="562203"/>
          </a:xfrm>
          <a:prstGeom prst="rect">
            <a:avLst/>
          </a:prstGeom>
          <a:solidFill>
            <a:srgbClr val="EBF9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ctr" defTabSz="58521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Markus Jerger, Institute for Functional Quantum Systems, Jülich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01367-6247-B572-E502-FF0160D2D562}"/>
              </a:ext>
            </a:extLst>
          </p:cNvPr>
          <p:cNvSpPr txBox="1"/>
          <p:nvPr/>
        </p:nvSpPr>
        <p:spPr>
          <a:xfrm>
            <a:off x="1645920" y="2462784"/>
            <a:ext cx="3229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“arbitrary waveform generator”</a:t>
            </a:r>
          </a:p>
        </p:txBody>
      </p:sp>
    </p:spTree>
    <p:extLst>
      <p:ext uri="{BB962C8B-B14F-4D97-AF65-F5344CB8AC3E}">
        <p14:creationId xmlns:p14="http://schemas.microsoft.com/office/powerpoint/2010/main" val="1076386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3ADEB-046C-9A7C-8BCB-AE7917A03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F235D7-72A8-8971-A5B2-5CB39D3BE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412" y="3066324"/>
            <a:ext cx="4554537" cy="12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61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0DCAD3-F4BA-72D2-B324-A5E15AC61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3095125"/>
            <a:ext cx="7772400" cy="3096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9D403-3D61-4F9A-A61D-F8A4A6F0A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925" y="0"/>
            <a:ext cx="7772400" cy="274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74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E315E8-58E6-D32D-DDC7-DCD7E04D9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54712" y="-850242"/>
            <a:ext cx="6351499" cy="865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22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63FEAC-9DBA-B7C2-33F0-58AED14DA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71B8A3-8DC2-1679-AB6A-03BCD4697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412" y="2766276"/>
            <a:ext cx="4554537" cy="12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3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6F98B9-30DF-ED24-94F8-5AB53618C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278C2-D808-87F0-6532-9B98487D5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412" y="2766276"/>
            <a:ext cx="4554537" cy="12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11238</TotalTime>
  <Words>201</Words>
  <Application>Microsoft Macintosh PowerPoint</Application>
  <PresentationFormat>Widescreen</PresentationFormat>
  <Paragraphs>32</Paragraphs>
  <Slides>33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Aptos</vt:lpstr>
      <vt:lpstr>Aptos Display</vt:lpstr>
      <vt:lpstr>Arial</vt:lpstr>
      <vt:lpstr>Gill Sans</vt:lpstr>
      <vt:lpstr>Times New Roman</vt:lpstr>
      <vt:lpstr>Office Theme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DiVincenzo, David</dc:creator>
  <cp:lastModifiedBy>DiVincenzo, David</cp:lastModifiedBy>
  <cp:revision>23</cp:revision>
  <dcterms:created xsi:type="dcterms:W3CDTF">2024-03-23T06:54:54Z</dcterms:created>
  <dcterms:modified xsi:type="dcterms:W3CDTF">2025-01-20T08:46:28Z</dcterms:modified>
</cp:coreProperties>
</file>